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5" r:id="rId4"/>
    <p:sldMasterId id="2147483664" r:id="rId5"/>
  </p:sldMasterIdLst>
  <p:notesMasterIdLst>
    <p:notesMasterId r:id="rId27"/>
  </p:notesMasterIdLst>
  <p:sldIdLst>
    <p:sldId id="300" r:id="rId6"/>
    <p:sldId id="299" r:id="rId7"/>
    <p:sldId id="301" r:id="rId8"/>
    <p:sldId id="302" r:id="rId9"/>
    <p:sldId id="303" r:id="rId10"/>
    <p:sldId id="304" r:id="rId11"/>
    <p:sldId id="307" r:id="rId12"/>
    <p:sldId id="306" r:id="rId13"/>
    <p:sldId id="308" r:id="rId14"/>
    <p:sldId id="309" r:id="rId15"/>
    <p:sldId id="322" r:id="rId16"/>
    <p:sldId id="310" r:id="rId17"/>
    <p:sldId id="312" r:id="rId18"/>
    <p:sldId id="323" r:id="rId19"/>
    <p:sldId id="326" r:id="rId20"/>
    <p:sldId id="320" r:id="rId21"/>
    <p:sldId id="313" r:id="rId22"/>
    <p:sldId id="314" r:id="rId23"/>
    <p:sldId id="315" r:id="rId24"/>
    <p:sldId id="318" r:id="rId25"/>
    <p:sldId id="34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3D69"/>
    <a:srgbClr val="E6007E"/>
    <a:srgbClr val="FFFFFF"/>
    <a:srgbClr val="6B7394"/>
    <a:srgbClr val="1B7394"/>
    <a:srgbClr val="81CFD3"/>
    <a:srgbClr val="C0C2D2"/>
    <a:srgbClr val="00AAAD"/>
    <a:srgbClr val="81CF13"/>
    <a:srgbClr val="FEF1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otte Fackerell" userId="b943347d-8139-4e12-ac1c-65dadc857558" providerId="ADAL" clId="{9B743B87-7D1A-489B-BFFB-E6FC21016A62}"/>
    <pc:docChg chg="undo custSel delSld modSld">
      <pc:chgData name="Charlotte Fackerell" userId="b943347d-8139-4e12-ac1c-65dadc857558" providerId="ADAL" clId="{9B743B87-7D1A-489B-BFFB-E6FC21016A62}" dt="2026-10-13T14:21:53.533" v="529" actId="20577"/>
      <pc:docMkLst>
        <pc:docMk/>
      </pc:docMkLst>
      <pc:sldChg chg="modSp mod">
        <pc:chgData name="Charlotte Fackerell" userId="b943347d-8139-4e12-ac1c-65dadc857558" providerId="ADAL" clId="{9B743B87-7D1A-489B-BFFB-E6FC21016A62}" dt="2026-10-06T13:55:26.168" v="225" actId="20577"/>
        <pc:sldMkLst>
          <pc:docMk/>
          <pc:sldMk cId="2327778177" sldId="303"/>
        </pc:sldMkLst>
        <pc:spChg chg="mod">
          <ac:chgData name="Charlotte Fackerell" userId="b943347d-8139-4e12-ac1c-65dadc857558" providerId="ADAL" clId="{9B743B87-7D1A-489B-BFFB-E6FC21016A62}" dt="2026-10-06T13:55:26.168" v="225" actId="20577"/>
          <ac:spMkLst>
            <pc:docMk/>
            <pc:sldMk cId="2327778177" sldId="303"/>
            <ac:spMk id="7" creationId="{554603A4-3601-E60A-764C-7025D6CF619A}"/>
          </ac:spMkLst>
        </pc:spChg>
      </pc:sldChg>
      <pc:sldChg chg="modSp mod">
        <pc:chgData name="Charlotte Fackerell" userId="b943347d-8139-4e12-ac1c-65dadc857558" providerId="ADAL" clId="{9B743B87-7D1A-489B-BFFB-E6FC21016A62}" dt="2026-10-06T14:08:44.472" v="363" actId="6549"/>
        <pc:sldMkLst>
          <pc:docMk/>
          <pc:sldMk cId="1088123313" sldId="304"/>
        </pc:sldMkLst>
        <pc:spChg chg="mod">
          <ac:chgData name="Charlotte Fackerell" userId="b943347d-8139-4e12-ac1c-65dadc857558" providerId="ADAL" clId="{9B743B87-7D1A-489B-BFFB-E6FC21016A62}" dt="2026-10-06T14:08:44.472" v="363" actId="6549"/>
          <ac:spMkLst>
            <pc:docMk/>
            <pc:sldMk cId="1088123313" sldId="304"/>
            <ac:spMk id="3" creationId="{8F4E4CA3-CD26-DF09-1186-FD872F25F3E9}"/>
          </ac:spMkLst>
        </pc:spChg>
      </pc:sldChg>
      <pc:sldChg chg="addSp delSp modSp mod">
        <pc:chgData name="Charlotte Fackerell" userId="b943347d-8139-4e12-ac1c-65dadc857558" providerId="ADAL" clId="{9B743B87-7D1A-489B-BFFB-E6FC21016A62}" dt="2026-10-13T14:21:53.533" v="529" actId="20577"/>
        <pc:sldMkLst>
          <pc:docMk/>
          <pc:sldMk cId="1783230000" sldId="309"/>
        </pc:sldMkLst>
        <pc:spChg chg="mod">
          <ac:chgData name="Charlotte Fackerell" userId="b943347d-8139-4e12-ac1c-65dadc857558" providerId="ADAL" clId="{9B743B87-7D1A-489B-BFFB-E6FC21016A62}" dt="2026-10-13T14:16:31.759" v="404" actId="6549"/>
          <ac:spMkLst>
            <pc:docMk/>
            <pc:sldMk cId="1783230000" sldId="309"/>
            <ac:spMk id="17" creationId="{483C2338-F34B-42BD-917C-9C77A16C60F0}"/>
          </ac:spMkLst>
        </pc:spChg>
        <pc:graphicFrameChg chg="add del modGraphic">
          <ac:chgData name="Charlotte Fackerell" userId="b943347d-8139-4e12-ac1c-65dadc857558" providerId="ADAL" clId="{9B743B87-7D1A-489B-BFFB-E6FC21016A62}" dt="2026-10-13T14:21:53.533" v="529" actId="20577"/>
          <ac:graphicFrameMkLst>
            <pc:docMk/>
            <pc:sldMk cId="1783230000" sldId="309"/>
            <ac:graphicFrameMk id="14" creationId="{C9330C5D-D702-4066-8F02-8533FA9E8B76}"/>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8C56DD-6A39-4037-A2E0-BFD3C49179DC}" type="datetimeFigureOut">
              <a:rPr lang="en-GB" smtClean="0"/>
              <a:t>13/10/2026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DD97FD-2EE7-41CD-B897-9B3DCFCEBBD5}" type="slidenum">
              <a:rPr lang="en-GB" smtClean="0"/>
              <a:t>‹#›</a:t>
            </a:fld>
            <a:endParaRPr lang="en-GB"/>
          </a:p>
        </p:txBody>
      </p:sp>
    </p:spTree>
    <p:extLst>
      <p:ext uri="{BB962C8B-B14F-4D97-AF65-F5344CB8AC3E}">
        <p14:creationId xmlns:p14="http://schemas.microsoft.com/office/powerpoint/2010/main" val="1217392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8E53-1CF5-42DB-B87E-9DD59F3377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851C372-38F8-496A-A93D-BB142D210E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4546808-303B-4679-BF14-EA5733B2216A}"/>
              </a:ext>
            </a:extLst>
          </p:cNvPr>
          <p:cNvSpPr>
            <a:spLocks noGrp="1"/>
          </p:cNvSpPr>
          <p:nvPr>
            <p:ph type="dt" sz="half" idx="10"/>
          </p:nvPr>
        </p:nvSpPr>
        <p:spPr/>
        <p:txBody>
          <a:bodyPr/>
          <a:lstStyle/>
          <a:p>
            <a:fld id="{EAF900B6-385C-4DC5-8E32-F0C92E3420BF}" type="datetimeFigureOut">
              <a:rPr lang="en-GB" smtClean="0"/>
              <a:t>13/10/2026</a:t>
            </a:fld>
            <a:endParaRPr lang="en-GB"/>
          </a:p>
        </p:txBody>
      </p:sp>
      <p:sp>
        <p:nvSpPr>
          <p:cNvPr id="5" name="Footer Placeholder 4">
            <a:extLst>
              <a:ext uri="{FF2B5EF4-FFF2-40B4-BE49-F238E27FC236}">
                <a16:creationId xmlns:a16="http://schemas.microsoft.com/office/drawing/2014/main" id="{E050A743-E660-4C08-A0EA-86ED63BEAE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9E48DB-88CE-4DEC-A235-06EF4548C0F4}"/>
              </a:ext>
            </a:extLst>
          </p:cNvPr>
          <p:cNvSpPr>
            <a:spLocks noGrp="1"/>
          </p:cNvSpPr>
          <p:nvPr>
            <p:ph type="sldNum" sz="quarter" idx="12"/>
          </p:nvPr>
        </p:nvSpPr>
        <p:spPr/>
        <p:txBody>
          <a:bodyPr/>
          <a:lstStyle/>
          <a:p>
            <a:fld id="{6B26FD3F-F4EA-48E7-8E09-13E2432010E0}" type="slidenum">
              <a:rPr lang="en-GB" smtClean="0"/>
              <a:t>‹#›</a:t>
            </a:fld>
            <a:endParaRPr lang="en-GB"/>
          </a:p>
        </p:txBody>
      </p:sp>
    </p:spTree>
    <p:extLst>
      <p:ext uri="{BB962C8B-B14F-4D97-AF65-F5344CB8AC3E}">
        <p14:creationId xmlns:p14="http://schemas.microsoft.com/office/powerpoint/2010/main" val="4069444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12FEC-5C9E-4F3F-9BB3-B273315C140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45DE06-E00D-4EE9-91F8-57F3A10CAF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F0CA13-5A67-42B6-B9FE-BE4C15DBAB03}"/>
              </a:ext>
            </a:extLst>
          </p:cNvPr>
          <p:cNvSpPr>
            <a:spLocks noGrp="1"/>
          </p:cNvSpPr>
          <p:nvPr>
            <p:ph type="dt" sz="half" idx="10"/>
          </p:nvPr>
        </p:nvSpPr>
        <p:spPr/>
        <p:txBody>
          <a:bodyPr/>
          <a:lstStyle/>
          <a:p>
            <a:fld id="{EAF900B6-385C-4DC5-8E32-F0C92E3420BF}" type="datetimeFigureOut">
              <a:rPr lang="en-GB" smtClean="0"/>
              <a:t>13/10/2026</a:t>
            </a:fld>
            <a:endParaRPr lang="en-GB"/>
          </a:p>
        </p:txBody>
      </p:sp>
      <p:sp>
        <p:nvSpPr>
          <p:cNvPr id="5" name="Footer Placeholder 4">
            <a:extLst>
              <a:ext uri="{FF2B5EF4-FFF2-40B4-BE49-F238E27FC236}">
                <a16:creationId xmlns:a16="http://schemas.microsoft.com/office/drawing/2014/main" id="{16CEBD3F-A6B7-42AC-A6E2-74CFCEBCB2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6DCA7F-61CA-4C44-8330-06027F61308E}"/>
              </a:ext>
            </a:extLst>
          </p:cNvPr>
          <p:cNvSpPr>
            <a:spLocks noGrp="1"/>
          </p:cNvSpPr>
          <p:nvPr>
            <p:ph type="sldNum" sz="quarter" idx="12"/>
          </p:nvPr>
        </p:nvSpPr>
        <p:spPr/>
        <p:txBody>
          <a:bodyPr/>
          <a:lstStyle/>
          <a:p>
            <a:fld id="{6B26FD3F-F4EA-48E7-8E09-13E2432010E0}" type="slidenum">
              <a:rPr lang="en-GB" smtClean="0"/>
              <a:t>‹#›</a:t>
            </a:fld>
            <a:endParaRPr lang="en-GB"/>
          </a:p>
        </p:txBody>
      </p:sp>
    </p:spTree>
    <p:extLst>
      <p:ext uri="{BB962C8B-B14F-4D97-AF65-F5344CB8AC3E}">
        <p14:creationId xmlns:p14="http://schemas.microsoft.com/office/powerpoint/2010/main" val="2863124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C327A-C000-40CD-836A-D37752587F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73B70-EDDB-4817-A051-B43D21BE41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593185-DE5E-457A-8E71-8C574C6AD0F8}"/>
              </a:ext>
            </a:extLst>
          </p:cNvPr>
          <p:cNvSpPr>
            <a:spLocks noGrp="1"/>
          </p:cNvSpPr>
          <p:nvPr>
            <p:ph type="dt" sz="half" idx="10"/>
          </p:nvPr>
        </p:nvSpPr>
        <p:spPr/>
        <p:txBody>
          <a:bodyPr/>
          <a:lstStyle/>
          <a:p>
            <a:fld id="{EAF900B6-385C-4DC5-8E32-F0C92E3420BF}" type="datetimeFigureOut">
              <a:rPr lang="en-GB" smtClean="0"/>
              <a:t>13/10/2026</a:t>
            </a:fld>
            <a:endParaRPr lang="en-GB"/>
          </a:p>
        </p:txBody>
      </p:sp>
      <p:sp>
        <p:nvSpPr>
          <p:cNvPr id="5" name="Footer Placeholder 4">
            <a:extLst>
              <a:ext uri="{FF2B5EF4-FFF2-40B4-BE49-F238E27FC236}">
                <a16:creationId xmlns:a16="http://schemas.microsoft.com/office/drawing/2014/main" id="{08717970-A08A-4A71-A19E-56BB345A62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F67A92-C775-49BE-9F17-3F9337C07956}"/>
              </a:ext>
            </a:extLst>
          </p:cNvPr>
          <p:cNvSpPr>
            <a:spLocks noGrp="1"/>
          </p:cNvSpPr>
          <p:nvPr>
            <p:ph type="sldNum" sz="quarter" idx="12"/>
          </p:nvPr>
        </p:nvSpPr>
        <p:spPr/>
        <p:txBody>
          <a:bodyPr/>
          <a:lstStyle/>
          <a:p>
            <a:fld id="{6B26FD3F-F4EA-48E7-8E09-13E2432010E0}" type="slidenum">
              <a:rPr lang="en-GB" smtClean="0"/>
              <a:t>‹#›</a:t>
            </a:fld>
            <a:endParaRPr lang="en-GB"/>
          </a:p>
        </p:txBody>
      </p:sp>
    </p:spTree>
    <p:extLst>
      <p:ext uri="{BB962C8B-B14F-4D97-AF65-F5344CB8AC3E}">
        <p14:creationId xmlns:p14="http://schemas.microsoft.com/office/powerpoint/2010/main" val="3448124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D1878-B5A1-4574-9746-359B5D03E02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6F30141-09DC-4F96-A7DF-48DE8EBD75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0D65FB2-BEBB-4450-B42A-B19AE1A1FB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029A5F2-D4E3-4289-9167-D68C6974B92E}"/>
              </a:ext>
            </a:extLst>
          </p:cNvPr>
          <p:cNvSpPr>
            <a:spLocks noGrp="1"/>
          </p:cNvSpPr>
          <p:nvPr>
            <p:ph type="dt" sz="half" idx="10"/>
          </p:nvPr>
        </p:nvSpPr>
        <p:spPr/>
        <p:txBody>
          <a:bodyPr/>
          <a:lstStyle/>
          <a:p>
            <a:fld id="{EAF900B6-385C-4DC5-8E32-F0C92E3420BF}" type="datetimeFigureOut">
              <a:rPr lang="en-GB" smtClean="0"/>
              <a:t>13/10/2026</a:t>
            </a:fld>
            <a:endParaRPr lang="en-GB"/>
          </a:p>
        </p:txBody>
      </p:sp>
      <p:sp>
        <p:nvSpPr>
          <p:cNvPr id="6" name="Footer Placeholder 5">
            <a:extLst>
              <a:ext uri="{FF2B5EF4-FFF2-40B4-BE49-F238E27FC236}">
                <a16:creationId xmlns:a16="http://schemas.microsoft.com/office/drawing/2014/main" id="{C42D8F3C-CD15-493C-B519-B3E161E834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8593A2-920A-4E64-BC8A-DDF7D626B074}"/>
              </a:ext>
            </a:extLst>
          </p:cNvPr>
          <p:cNvSpPr>
            <a:spLocks noGrp="1"/>
          </p:cNvSpPr>
          <p:nvPr>
            <p:ph type="sldNum" sz="quarter" idx="12"/>
          </p:nvPr>
        </p:nvSpPr>
        <p:spPr/>
        <p:txBody>
          <a:bodyPr/>
          <a:lstStyle/>
          <a:p>
            <a:fld id="{6B26FD3F-F4EA-48E7-8E09-13E2432010E0}" type="slidenum">
              <a:rPr lang="en-GB" smtClean="0"/>
              <a:t>‹#›</a:t>
            </a:fld>
            <a:endParaRPr lang="en-GB"/>
          </a:p>
        </p:txBody>
      </p:sp>
    </p:spTree>
    <p:extLst>
      <p:ext uri="{BB962C8B-B14F-4D97-AF65-F5344CB8AC3E}">
        <p14:creationId xmlns:p14="http://schemas.microsoft.com/office/powerpoint/2010/main" val="2872938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3B1F1-6DB4-4CF1-A940-75261E2F2D3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4B3D54E-FB98-4696-BD50-0BD5D1169A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ECBD50-89A6-4B3B-9AB9-B5F2F14778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679B3B2-8CD4-4A2D-8DE2-DA6F55F0B4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37F3F9-DDB0-43BC-B183-E80C6917A7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305C713-7F97-4FFF-8E66-906964D33F71}"/>
              </a:ext>
            </a:extLst>
          </p:cNvPr>
          <p:cNvSpPr>
            <a:spLocks noGrp="1"/>
          </p:cNvSpPr>
          <p:nvPr>
            <p:ph type="dt" sz="half" idx="10"/>
          </p:nvPr>
        </p:nvSpPr>
        <p:spPr/>
        <p:txBody>
          <a:bodyPr/>
          <a:lstStyle/>
          <a:p>
            <a:fld id="{EAF900B6-385C-4DC5-8E32-F0C92E3420BF}" type="datetimeFigureOut">
              <a:rPr lang="en-GB" smtClean="0"/>
              <a:t>13/10/2026</a:t>
            </a:fld>
            <a:endParaRPr lang="en-GB"/>
          </a:p>
        </p:txBody>
      </p:sp>
      <p:sp>
        <p:nvSpPr>
          <p:cNvPr id="8" name="Footer Placeholder 7">
            <a:extLst>
              <a:ext uri="{FF2B5EF4-FFF2-40B4-BE49-F238E27FC236}">
                <a16:creationId xmlns:a16="http://schemas.microsoft.com/office/drawing/2014/main" id="{900A3A54-8F77-4D90-95AA-B49E5107FD8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7A27B46-E086-47F7-82C7-3C192366536D}"/>
              </a:ext>
            </a:extLst>
          </p:cNvPr>
          <p:cNvSpPr>
            <a:spLocks noGrp="1"/>
          </p:cNvSpPr>
          <p:nvPr>
            <p:ph type="sldNum" sz="quarter" idx="12"/>
          </p:nvPr>
        </p:nvSpPr>
        <p:spPr/>
        <p:txBody>
          <a:bodyPr/>
          <a:lstStyle/>
          <a:p>
            <a:fld id="{6B26FD3F-F4EA-48E7-8E09-13E2432010E0}" type="slidenum">
              <a:rPr lang="en-GB" smtClean="0"/>
              <a:t>‹#›</a:t>
            </a:fld>
            <a:endParaRPr lang="en-GB"/>
          </a:p>
        </p:txBody>
      </p:sp>
    </p:spTree>
    <p:extLst>
      <p:ext uri="{BB962C8B-B14F-4D97-AF65-F5344CB8AC3E}">
        <p14:creationId xmlns:p14="http://schemas.microsoft.com/office/powerpoint/2010/main" val="1170326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17A34-07A6-4314-8AB1-5A3052CDF2A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034F564-CC01-48D2-9948-CB01CEA1F5AF}"/>
              </a:ext>
            </a:extLst>
          </p:cNvPr>
          <p:cNvSpPr>
            <a:spLocks noGrp="1"/>
          </p:cNvSpPr>
          <p:nvPr>
            <p:ph type="dt" sz="half" idx="10"/>
          </p:nvPr>
        </p:nvSpPr>
        <p:spPr/>
        <p:txBody>
          <a:bodyPr/>
          <a:lstStyle/>
          <a:p>
            <a:fld id="{EAF900B6-385C-4DC5-8E32-F0C92E3420BF}" type="datetimeFigureOut">
              <a:rPr lang="en-GB" smtClean="0"/>
              <a:t>13/10/2026</a:t>
            </a:fld>
            <a:endParaRPr lang="en-GB"/>
          </a:p>
        </p:txBody>
      </p:sp>
      <p:sp>
        <p:nvSpPr>
          <p:cNvPr id="4" name="Footer Placeholder 3">
            <a:extLst>
              <a:ext uri="{FF2B5EF4-FFF2-40B4-BE49-F238E27FC236}">
                <a16:creationId xmlns:a16="http://schemas.microsoft.com/office/drawing/2014/main" id="{C75D6748-730E-4F9C-AB9D-74FEC224B10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5EB3F7C-6C38-40B5-9BCD-40BA0DC7BA23}"/>
              </a:ext>
            </a:extLst>
          </p:cNvPr>
          <p:cNvSpPr>
            <a:spLocks noGrp="1"/>
          </p:cNvSpPr>
          <p:nvPr>
            <p:ph type="sldNum" sz="quarter" idx="12"/>
          </p:nvPr>
        </p:nvSpPr>
        <p:spPr/>
        <p:txBody>
          <a:bodyPr/>
          <a:lstStyle/>
          <a:p>
            <a:fld id="{6B26FD3F-F4EA-48E7-8E09-13E2432010E0}" type="slidenum">
              <a:rPr lang="en-GB" smtClean="0"/>
              <a:t>‹#›</a:t>
            </a:fld>
            <a:endParaRPr lang="en-GB"/>
          </a:p>
        </p:txBody>
      </p:sp>
    </p:spTree>
    <p:extLst>
      <p:ext uri="{BB962C8B-B14F-4D97-AF65-F5344CB8AC3E}">
        <p14:creationId xmlns:p14="http://schemas.microsoft.com/office/powerpoint/2010/main" val="4053140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3A0275-2641-4B2A-88A9-6A46B7A605BD}"/>
              </a:ext>
            </a:extLst>
          </p:cNvPr>
          <p:cNvSpPr>
            <a:spLocks noGrp="1"/>
          </p:cNvSpPr>
          <p:nvPr>
            <p:ph type="dt" sz="half" idx="10"/>
          </p:nvPr>
        </p:nvSpPr>
        <p:spPr/>
        <p:txBody>
          <a:bodyPr/>
          <a:lstStyle/>
          <a:p>
            <a:fld id="{EAF900B6-385C-4DC5-8E32-F0C92E3420BF}" type="datetimeFigureOut">
              <a:rPr lang="en-GB" smtClean="0"/>
              <a:t>13/10/2026</a:t>
            </a:fld>
            <a:endParaRPr lang="en-GB"/>
          </a:p>
        </p:txBody>
      </p:sp>
      <p:sp>
        <p:nvSpPr>
          <p:cNvPr id="3" name="Footer Placeholder 2">
            <a:extLst>
              <a:ext uri="{FF2B5EF4-FFF2-40B4-BE49-F238E27FC236}">
                <a16:creationId xmlns:a16="http://schemas.microsoft.com/office/drawing/2014/main" id="{3D05390E-2C14-45CE-9EB6-7760F2D3437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AADCC4C-42DB-4047-9C19-17AEC992B1C6}"/>
              </a:ext>
            </a:extLst>
          </p:cNvPr>
          <p:cNvSpPr>
            <a:spLocks noGrp="1"/>
          </p:cNvSpPr>
          <p:nvPr>
            <p:ph type="sldNum" sz="quarter" idx="12"/>
          </p:nvPr>
        </p:nvSpPr>
        <p:spPr/>
        <p:txBody>
          <a:bodyPr/>
          <a:lstStyle/>
          <a:p>
            <a:fld id="{6B26FD3F-F4EA-48E7-8E09-13E2432010E0}" type="slidenum">
              <a:rPr lang="en-GB" smtClean="0"/>
              <a:t>‹#›</a:t>
            </a:fld>
            <a:endParaRPr lang="en-GB"/>
          </a:p>
        </p:txBody>
      </p:sp>
    </p:spTree>
    <p:extLst>
      <p:ext uri="{BB962C8B-B14F-4D97-AF65-F5344CB8AC3E}">
        <p14:creationId xmlns:p14="http://schemas.microsoft.com/office/powerpoint/2010/main" val="2178167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D0132-769B-4FD0-A009-B0AA3C81C3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A5767CB-4BBE-4277-A43B-41FEA1BAEB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B50807E-6BAC-4A4E-B26F-72525B8C73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B2EED1-ECC1-4B25-B727-1A8BF923465E}"/>
              </a:ext>
            </a:extLst>
          </p:cNvPr>
          <p:cNvSpPr>
            <a:spLocks noGrp="1"/>
          </p:cNvSpPr>
          <p:nvPr>
            <p:ph type="dt" sz="half" idx="10"/>
          </p:nvPr>
        </p:nvSpPr>
        <p:spPr/>
        <p:txBody>
          <a:bodyPr/>
          <a:lstStyle/>
          <a:p>
            <a:fld id="{EAF900B6-385C-4DC5-8E32-F0C92E3420BF}" type="datetimeFigureOut">
              <a:rPr lang="en-GB" smtClean="0"/>
              <a:t>13/10/2026</a:t>
            </a:fld>
            <a:endParaRPr lang="en-GB"/>
          </a:p>
        </p:txBody>
      </p:sp>
      <p:sp>
        <p:nvSpPr>
          <p:cNvPr id="6" name="Footer Placeholder 5">
            <a:extLst>
              <a:ext uri="{FF2B5EF4-FFF2-40B4-BE49-F238E27FC236}">
                <a16:creationId xmlns:a16="http://schemas.microsoft.com/office/drawing/2014/main" id="{F33CD62C-73D3-4B95-930D-4D0CC0F0B16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B76B0A-1ABE-4C89-A43D-792C300B4BA4}"/>
              </a:ext>
            </a:extLst>
          </p:cNvPr>
          <p:cNvSpPr>
            <a:spLocks noGrp="1"/>
          </p:cNvSpPr>
          <p:nvPr>
            <p:ph type="sldNum" sz="quarter" idx="12"/>
          </p:nvPr>
        </p:nvSpPr>
        <p:spPr/>
        <p:txBody>
          <a:bodyPr/>
          <a:lstStyle/>
          <a:p>
            <a:fld id="{6B26FD3F-F4EA-48E7-8E09-13E2432010E0}" type="slidenum">
              <a:rPr lang="en-GB" smtClean="0"/>
              <a:t>‹#›</a:t>
            </a:fld>
            <a:endParaRPr lang="en-GB"/>
          </a:p>
        </p:txBody>
      </p:sp>
    </p:spTree>
    <p:extLst>
      <p:ext uri="{BB962C8B-B14F-4D97-AF65-F5344CB8AC3E}">
        <p14:creationId xmlns:p14="http://schemas.microsoft.com/office/powerpoint/2010/main" val="1455755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CE276-BFD2-4317-9F7D-820E55B2A0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5C4B689-AF38-49ED-8E2C-D096FB7CEF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EAC1F23-65A0-4114-900A-B81A6317B2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4F930C-45A3-4EBB-A8D4-B5492204BDD3}"/>
              </a:ext>
            </a:extLst>
          </p:cNvPr>
          <p:cNvSpPr>
            <a:spLocks noGrp="1"/>
          </p:cNvSpPr>
          <p:nvPr>
            <p:ph type="dt" sz="half" idx="10"/>
          </p:nvPr>
        </p:nvSpPr>
        <p:spPr/>
        <p:txBody>
          <a:bodyPr/>
          <a:lstStyle/>
          <a:p>
            <a:fld id="{EAF900B6-385C-4DC5-8E32-F0C92E3420BF}" type="datetimeFigureOut">
              <a:rPr lang="en-GB" smtClean="0"/>
              <a:t>13/10/2026</a:t>
            </a:fld>
            <a:endParaRPr lang="en-GB"/>
          </a:p>
        </p:txBody>
      </p:sp>
      <p:sp>
        <p:nvSpPr>
          <p:cNvPr id="6" name="Footer Placeholder 5">
            <a:extLst>
              <a:ext uri="{FF2B5EF4-FFF2-40B4-BE49-F238E27FC236}">
                <a16:creationId xmlns:a16="http://schemas.microsoft.com/office/drawing/2014/main" id="{77622799-065F-47A0-ADBE-1686AAFA71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57EB183-856B-4FCB-AD18-D56FD2AB3896}"/>
              </a:ext>
            </a:extLst>
          </p:cNvPr>
          <p:cNvSpPr>
            <a:spLocks noGrp="1"/>
          </p:cNvSpPr>
          <p:nvPr>
            <p:ph type="sldNum" sz="quarter" idx="12"/>
          </p:nvPr>
        </p:nvSpPr>
        <p:spPr/>
        <p:txBody>
          <a:bodyPr/>
          <a:lstStyle/>
          <a:p>
            <a:fld id="{6B26FD3F-F4EA-48E7-8E09-13E2432010E0}" type="slidenum">
              <a:rPr lang="en-GB" smtClean="0"/>
              <a:t>‹#›</a:t>
            </a:fld>
            <a:endParaRPr lang="en-GB"/>
          </a:p>
        </p:txBody>
      </p:sp>
    </p:spTree>
    <p:extLst>
      <p:ext uri="{BB962C8B-B14F-4D97-AF65-F5344CB8AC3E}">
        <p14:creationId xmlns:p14="http://schemas.microsoft.com/office/powerpoint/2010/main" val="1417527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0A3F6-20D3-4089-8161-F11EAEAB222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EF33B95-5B84-4F98-8001-C2A314CC06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C47A20-AE51-401C-8C99-A36BDB816C23}"/>
              </a:ext>
            </a:extLst>
          </p:cNvPr>
          <p:cNvSpPr>
            <a:spLocks noGrp="1"/>
          </p:cNvSpPr>
          <p:nvPr>
            <p:ph type="dt" sz="half" idx="10"/>
          </p:nvPr>
        </p:nvSpPr>
        <p:spPr/>
        <p:txBody>
          <a:bodyPr/>
          <a:lstStyle/>
          <a:p>
            <a:fld id="{EAF900B6-385C-4DC5-8E32-F0C92E3420BF}" type="datetimeFigureOut">
              <a:rPr lang="en-GB" smtClean="0"/>
              <a:t>13/10/2026</a:t>
            </a:fld>
            <a:endParaRPr lang="en-GB"/>
          </a:p>
        </p:txBody>
      </p:sp>
      <p:sp>
        <p:nvSpPr>
          <p:cNvPr id="5" name="Footer Placeholder 4">
            <a:extLst>
              <a:ext uri="{FF2B5EF4-FFF2-40B4-BE49-F238E27FC236}">
                <a16:creationId xmlns:a16="http://schemas.microsoft.com/office/drawing/2014/main" id="{2D572BA7-06A1-4D11-8774-E795AEF120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E36643-7B06-4BC0-84B2-A19F4FDC0E99}"/>
              </a:ext>
            </a:extLst>
          </p:cNvPr>
          <p:cNvSpPr>
            <a:spLocks noGrp="1"/>
          </p:cNvSpPr>
          <p:nvPr>
            <p:ph type="sldNum" sz="quarter" idx="12"/>
          </p:nvPr>
        </p:nvSpPr>
        <p:spPr/>
        <p:txBody>
          <a:bodyPr/>
          <a:lstStyle/>
          <a:p>
            <a:fld id="{6B26FD3F-F4EA-48E7-8E09-13E2432010E0}" type="slidenum">
              <a:rPr lang="en-GB" smtClean="0"/>
              <a:t>‹#›</a:t>
            </a:fld>
            <a:endParaRPr lang="en-GB"/>
          </a:p>
        </p:txBody>
      </p:sp>
    </p:spTree>
    <p:extLst>
      <p:ext uri="{BB962C8B-B14F-4D97-AF65-F5344CB8AC3E}">
        <p14:creationId xmlns:p14="http://schemas.microsoft.com/office/powerpoint/2010/main" val="3619133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C67846-B0AF-4C7E-A553-E6BDEE32F5F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1EFDBD7-D9D8-4E82-957E-E8D4E05DD7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5BAC47-7569-4A40-9B27-2458D9818DFC}"/>
              </a:ext>
            </a:extLst>
          </p:cNvPr>
          <p:cNvSpPr>
            <a:spLocks noGrp="1"/>
          </p:cNvSpPr>
          <p:nvPr>
            <p:ph type="dt" sz="half" idx="10"/>
          </p:nvPr>
        </p:nvSpPr>
        <p:spPr/>
        <p:txBody>
          <a:bodyPr/>
          <a:lstStyle/>
          <a:p>
            <a:fld id="{EAF900B6-385C-4DC5-8E32-F0C92E3420BF}" type="datetimeFigureOut">
              <a:rPr lang="en-GB" smtClean="0"/>
              <a:t>13/10/2026</a:t>
            </a:fld>
            <a:endParaRPr lang="en-GB"/>
          </a:p>
        </p:txBody>
      </p:sp>
      <p:sp>
        <p:nvSpPr>
          <p:cNvPr id="5" name="Footer Placeholder 4">
            <a:extLst>
              <a:ext uri="{FF2B5EF4-FFF2-40B4-BE49-F238E27FC236}">
                <a16:creationId xmlns:a16="http://schemas.microsoft.com/office/drawing/2014/main" id="{3DBD0350-579C-44CE-A707-50D30892BA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B8FBBD-5C63-4F54-99DF-C81E74582BC0}"/>
              </a:ext>
            </a:extLst>
          </p:cNvPr>
          <p:cNvSpPr>
            <a:spLocks noGrp="1"/>
          </p:cNvSpPr>
          <p:nvPr>
            <p:ph type="sldNum" sz="quarter" idx="12"/>
          </p:nvPr>
        </p:nvSpPr>
        <p:spPr/>
        <p:txBody>
          <a:bodyPr/>
          <a:lstStyle/>
          <a:p>
            <a:fld id="{6B26FD3F-F4EA-48E7-8E09-13E2432010E0}" type="slidenum">
              <a:rPr lang="en-GB" smtClean="0"/>
              <a:t>‹#›</a:t>
            </a:fld>
            <a:endParaRPr lang="en-GB"/>
          </a:p>
        </p:txBody>
      </p:sp>
    </p:spTree>
    <p:extLst>
      <p:ext uri="{BB962C8B-B14F-4D97-AF65-F5344CB8AC3E}">
        <p14:creationId xmlns:p14="http://schemas.microsoft.com/office/powerpoint/2010/main" val="2793708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 blue backgroun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76FE3-62A6-534F-A4EF-02518642AEA9}"/>
              </a:ext>
            </a:extLst>
          </p:cNvPr>
          <p:cNvSpPr>
            <a:spLocks noGrp="1"/>
          </p:cNvSpPr>
          <p:nvPr>
            <p:ph type="ctrTitle"/>
          </p:nvPr>
        </p:nvSpPr>
        <p:spPr>
          <a:xfrm>
            <a:off x="768000" y="1955748"/>
            <a:ext cx="9409773" cy="1683872"/>
          </a:xfrm>
        </p:spPr>
        <p:txBody>
          <a:bodyPr rIns="0" anchor="t" anchorCtr="0">
            <a:normAutofit/>
          </a:bodyPr>
          <a:lstStyle>
            <a:lvl1pPr algn="l">
              <a:defRPr sz="5333" b="1" i="0">
                <a:solidFill>
                  <a:schemeClr val="bg1"/>
                </a:solidFill>
                <a:latin typeface="NBS Medium" pitchFamily="2" charset="0"/>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0E35E55-CD10-A448-87C0-102FFF19F6ED}"/>
              </a:ext>
            </a:extLst>
          </p:cNvPr>
          <p:cNvSpPr>
            <a:spLocks noGrp="1"/>
          </p:cNvSpPr>
          <p:nvPr>
            <p:ph type="subTitle" idx="1"/>
          </p:nvPr>
        </p:nvSpPr>
        <p:spPr>
          <a:xfrm>
            <a:off x="775137" y="3761615"/>
            <a:ext cx="9409784" cy="650240"/>
          </a:xfrm>
        </p:spPr>
        <p:txBody>
          <a:bodyPr anchor="ctr" anchorCtr="0">
            <a:normAutofit/>
          </a:bodyPr>
          <a:lstStyle>
            <a:lvl1pPr marL="0" indent="0" algn="l">
              <a:buNone/>
              <a:defRPr sz="2133" b="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GB"/>
              <a:t>Click to edit Master subtitle style</a:t>
            </a:r>
            <a:endParaRPr lang="en-US"/>
          </a:p>
        </p:txBody>
      </p:sp>
      <p:pic>
        <p:nvPicPr>
          <p:cNvPr id="7" name="Picture 6">
            <a:extLst>
              <a:ext uri="{FF2B5EF4-FFF2-40B4-BE49-F238E27FC236}">
                <a16:creationId xmlns:a16="http://schemas.microsoft.com/office/drawing/2014/main" id="{DC5924B8-1A54-8243-88D6-210B0CDBB1F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39215" y="5864787"/>
            <a:ext cx="1826091" cy="727341"/>
          </a:xfrm>
          <a:prstGeom prst="rect">
            <a:avLst/>
          </a:prstGeom>
        </p:spPr>
      </p:pic>
    </p:spTree>
    <p:extLst>
      <p:ext uri="{BB962C8B-B14F-4D97-AF65-F5344CB8AC3E}">
        <p14:creationId xmlns:p14="http://schemas.microsoft.com/office/powerpoint/2010/main" val="3204795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Sl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76FE3-62A6-534F-A4EF-02518642AEA9}"/>
              </a:ext>
            </a:extLst>
          </p:cNvPr>
          <p:cNvSpPr>
            <a:spLocks noGrp="1"/>
          </p:cNvSpPr>
          <p:nvPr>
            <p:ph type="ctrTitle"/>
          </p:nvPr>
        </p:nvSpPr>
        <p:spPr>
          <a:xfrm>
            <a:off x="767993" y="1953759"/>
            <a:ext cx="9750852" cy="664797"/>
          </a:xfrm>
        </p:spPr>
        <p:txBody>
          <a:bodyPr wrap="square" rIns="0" anchor="t" anchorCtr="0">
            <a:spAutoFit/>
          </a:bodyPr>
          <a:lstStyle>
            <a:lvl1pPr algn="l">
              <a:defRPr sz="4800" b="1" i="0">
                <a:solidFill>
                  <a:schemeClr val="bg1"/>
                </a:solidFill>
                <a:latin typeface="NBS Medium" pitchFamily="2" charset="0"/>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0E35E55-CD10-A448-87C0-102FFF19F6ED}"/>
              </a:ext>
            </a:extLst>
          </p:cNvPr>
          <p:cNvSpPr>
            <a:spLocks noGrp="1"/>
          </p:cNvSpPr>
          <p:nvPr>
            <p:ph type="subTitle" idx="1"/>
          </p:nvPr>
        </p:nvSpPr>
        <p:spPr>
          <a:xfrm>
            <a:off x="768001" y="2827225"/>
            <a:ext cx="9750852" cy="343043"/>
          </a:xfrm>
        </p:spPr>
        <p:txBody>
          <a:bodyPr wrap="square" anchor="t" anchorCtr="0">
            <a:spAutoFit/>
          </a:bodyPr>
          <a:lstStyle>
            <a:lvl1pPr marL="0" indent="0" algn="l">
              <a:buNone/>
              <a:defRPr sz="2133" b="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GB"/>
              <a:t>Click to edit Master subtitle style</a:t>
            </a:r>
            <a:endParaRPr lang="en-US"/>
          </a:p>
        </p:txBody>
      </p:sp>
      <p:cxnSp>
        <p:nvCxnSpPr>
          <p:cNvPr id="6" name="Straight Connector 5">
            <a:extLst>
              <a:ext uri="{FF2B5EF4-FFF2-40B4-BE49-F238E27FC236}">
                <a16:creationId xmlns:a16="http://schemas.microsoft.com/office/drawing/2014/main" id="{64385EBE-B491-E642-8223-0B97C2D199CA}"/>
              </a:ext>
            </a:extLst>
          </p:cNvPr>
          <p:cNvCxnSpPr>
            <a:cxnSpLocks/>
          </p:cNvCxnSpPr>
          <p:nvPr userDrawn="1"/>
        </p:nvCxnSpPr>
        <p:spPr>
          <a:xfrm>
            <a:off x="480000" y="6414680"/>
            <a:ext cx="10017424" cy="0"/>
          </a:xfrm>
          <a:prstGeom prst="line">
            <a:avLst/>
          </a:prstGeom>
          <a:ln w="12700" cap="rnd">
            <a:solidFill>
              <a:schemeClr val="bg1"/>
            </a:solidFill>
          </a:ln>
          <a:effectLst/>
        </p:spPr>
        <p:style>
          <a:lnRef idx="2">
            <a:schemeClr val="dk1"/>
          </a:lnRef>
          <a:fillRef idx="0">
            <a:schemeClr val="dk1"/>
          </a:fillRef>
          <a:effectRef idx="1">
            <a:schemeClr val="dk1"/>
          </a:effectRef>
          <a:fontRef idx="minor">
            <a:schemeClr val="tx1"/>
          </a:fontRef>
        </p:style>
      </p:cxnSp>
      <p:pic>
        <p:nvPicPr>
          <p:cNvPr id="8" name="Picture 7">
            <a:extLst>
              <a:ext uri="{FF2B5EF4-FFF2-40B4-BE49-F238E27FC236}">
                <a16:creationId xmlns:a16="http://schemas.microsoft.com/office/drawing/2014/main" id="{97AAC27A-0E81-D846-9DDA-B33A070C24F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658984" y="6112494"/>
            <a:ext cx="1207305" cy="480876"/>
          </a:xfrm>
          <a:prstGeom prst="rect">
            <a:avLst/>
          </a:prstGeom>
        </p:spPr>
      </p:pic>
    </p:spTree>
    <p:extLst>
      <p:ext uri="{BB962C8B-B14F-4D97-AF65-F5344CB8AC3E}">
        <p14:creationId xmlns:p14="http://schemas.microsoft.com/office/powerpoint/2010/main" val="1132724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Slide -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76FE3-62A6-534F-A4EF-02518642AEA9}"/>
              </a:ext>
            </a:extLst>
          </p:cNvPr>
          <p:cNvSpPr>
            <a:spLocks noGrp="1"/>
          </p:cNvSpPr>
          <p:nvPr>
            <p:ph type="ctrTitle"/>
          </p:nvPr>
        </p:nvSpPr>
        <p:spPr>
          <a:xfrm>
            <a:off x="767993" y="1953759"/>
            <a:ext cx="9750852" cy="664797"/>
          </a:xfrm>
        </p:spPr>
        <p:txBody>
          <a:bodyPr wrap="square" rIns="0" anchor="t" anchorCtr="0">
            <a:spAutoFit/>
          </a:bodyPr>
          <a:lstStyle>
            <a:lvl1pPr algn="l">
              <a:defRPr sz="4800" b="1" i="0">
                <a:solidFill>
                  <a:schemeClr val="bg2"/>
                </a:solidFill>
                <a:latin typeface="NBS Medium" pitchFamily="2" charset="0"/>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0E35E55-CD10-A448-87C0-102FFF19F6ED}"/>
              </a:ext>
            </a:extLst>
          </p:cNvPr>
          <p:cNvSpPr>
            <a:spLocks noGrp="1"/>
          </p:cNvSpPr>
          <p:nvPr>
            <p:ph type="subTitle" idx="1"/>
          </p:nvPr>
        </p:nvSpPr>
        <p:spPr>
          <a:xfrm>
            <a:off x="768001" y="2827225"/>
            <a:ext cx="9750852" cy="343043"/>
          </a:xfrm>
        </p:spPr>
        <p:txBody>
          <a:bodyPr wrap="square" anchor="t" anchorCtr="0">
            <a:spAutoFit/>
          </a:bodyPr>
          <a:lstStyle>
            <a:lvl1pPr marL="0" indent="0" algn="l">
              <a:buNone/>
              <a:defRPr sz="2133" b="0">
                <a:solidFill>
                  <a:schemeClr val="accent6">
                    <a:lumMod val="65000"/>
                    <a:lumOff val="35000"/>
                  </a:schemeClr>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GB"/>
              <a:t>Click to edit Master subtitle style</a:t>
            </a:r>
            <a:endParaRPr lang="en-US"/>
          </a:p>
        </p:txBody>
      </p:sp>
      <p:cxnSp>
        <p:nvCxnSpPr>
          <p:cNvPr id="6" name="Straight Connector 5">
            <a:extLst>
              <a:ext uri="{FF2B5EF4-FFF2-40B4-BE49-F238E27FC236}">
                <a16:creationId xmlns:a16="http://schemas.microsoft.com/office/drawing/2014/main" id="{64385EBE-B491-E642-8223-0B97C2D199CA}"/>
              </a:ext>
            </a:extLst>
          </p:cNvPr>
          <p:cNvCxnSpPr>
            <a:cxnSpLocks/>
          </p:cNvCxnSpPr>
          <p:nvPr userDrawn="1"/>
        </p:nvCxnSpPr>
        <p:spPr>
          <a:xfrm>
            <a:off x="480000" y="6414680"/>
            <a:ext cx="10017424" cy="0"/>
          </a:xfrm>
          <a:prstGeom prst="line">
            <a:avLst/>
          </a:prstGeom>
          <a:ln w="12700" cap="rnd">
            <a:solidFill>
              <a:schemeClr val="tx2"/>
            </a:solidFill>
          </a:ln>
          <a:effectLst/>
        </p:spPr>
        <p:style>
          <a:lnRef idx="2">
            <a:schemeClr val="dk1"/>
          </a:lnRef>
          <a:fillRef idx="0">
            <a:schemeClr val="dk1"/>
          </a:fillRef>
          <a:effectRef idx="1">
            <a:schemeClr val="dk1"/>
          </a:effectRef>
          <a:fontRef idx="minor">
            <a:schemeClr val="tx1"/>
          </a:fontRef>
        </p:style>
      </p:cxnSp>
      <p:pic>
        <p:nvPicPr>
          <p:cNvPr id="9" name="Picture 8">
            <a:extLst>
              <a:ext uri="{FF2B5EF4-FFF2-40B4-BE49-F238E27FC236}">
                <a16:creationId xmlns:a16="http://schemas.microsoft.com/office/drawing/2014/main" id="{72EA3760-AB7B-D348-9D09-9C87FFF6C1A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657994" y="6112491"/>
            <a:ext cx="1207311" cy="480879"/>
          </a:xfrm>
          <a:prstGeom prst="rect">
            <a:avLst/>
          </a:prstGeom>
        </p:spPr>
      </p:pic>
    </p:spTree>
    <p:extLst>
      <p:ext uri="{BB962C8B-B14F-4D97-AF65-F5344CB8AC3E}">
        <p14:creationId xmlns:p14="http://schemas.microsoft.com/office/powerpoint/2010/main" val="4106917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6577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B5933-93C7-7843-ACA8-CA1D45F35673}"/>
              </a:ext>
            </a:extLst>
          </p:cNvPr>
          <p:cNvSpPr>
            <a:spLocks noGrp="1"/>
          </p:cNvSpPr>
          <p:nvPr>
            <p:ph type="title"/>
          </p:nvPr>
        </p:nvSpPr>
        <p:spPr/>
        <p:txBody>
          <a:bodyPr/>
          <a:lstStyle>
            <a:lvl1pPr>
              <a:defRPr b="0" i="0">
                <a:latin typeface="NBS Medium" pitchFamily="2" charset="0"/>
              </a:defRPr>
            </a:lvl1pPr>
          </a:lstStyle>
          <a:p>
            <a:r>
              <a:rPr lang="en-GB"/>
              <a:t>Click to edit Master title style</a:t>
            </a:r>
            <a:endParaRPr lang="en-US"/>
          </a:p>
        </p:txBody>
      </p:sp>
      <p:sp>
        <p:nvSpPr>
          <p:cNvPr id="4" name="Slide Number Placeholder 3">
            <a:extLst>
              <a:ext uri="{FF2B5EF4-FFF2-40B4-BE49-F238E27FC236}">
                <a16:creationId xmlns:a16="http://schemas.microsoft.com/office/drawing/2014/main" id="{7662AE13-9D8F-5946-8EE8-EAC60CA587F4}"/>
              </a:ext>
            </a:extLst>
          </p:cNvPr>
          <p:cNvSpPr>
            <a:spLocks noGrp="1"/>
          </p:cNvSpPr>
          <p:nvPr>
            <p:ph type="sldNum" sz="quarter" idx="11"/>
          </p:nvPr>
        </p:nvSpPr>
        <p:spPr/>
        <p:txBody>
          <a:bodyPr/>
          <a:lstStyle/>
          <a:p>
            <a:fld id="{2E9A4987-E228-4949-89FA-A71A39C61D9B}" type="slidenum">
              <a:rPr lang="en-US" smtClean="0"/>
              <a:pPr/>
              <a:t>‹#›</a:t>
            </a:fld>
            <a:endParaRPr lang="en-US"/>
          </a:p>
        </p:txBody>
      </p:sp>
      <p:sp>
        <p:nvSpPr>
          <p:cNvPr id="7" name="Text Placeholder 6">
            <a:extLst>
              <a:ext uri="{FF2B5EF4-FFF2-40B4-BE49-F238E27FC236}">
                <a16:creationId xmlns:a16="http://schemas.microsoft.com/office/drawing/2014/main" id="{48C6E464-2D70-7C44-BFBE-BF8E4E8AFD1B}"/>
              </a:ext>
            </a:extLst>
          </p:cNvPr>
          <p:cNvSpPr>
            <a:spLocks noGrp="1"/>
          </p:cNvSpPr>
          <p:nvPr>
            <p:ph type="body" sz="quarter" idx="13"/>
          </p:nvPr>
        </p:nvSpPr>
        <p:spPr>
          <a:xfrm>
            <a:off x="479997" y="1239632"/>
            <a:ext cx="11328003" cy="50505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8" name="Straight Connector 7">
            <a:extLst>
              <a:ext uri="{FF2B5EF4-FFF2-40B4-BE49-F238E27FC236}">
                <a16:creationId xmlns:a16="http://schemas.microsoft.com/office/drawing/2014/main" id="{0DDCFD44-7BBF-1240-BC04-695ED2C8A15E}"/>
              </a:ext>
            </a:extLst>
          </p:cNvPr>
          <p:cNvCxnSpPr>
            <a:cxnSpLocks/>
          </p:cNvCxnSpPr>
          <p:nvPr userDrawn="1"/>
        </p:nvCxnSpPr>
        <p:spPr>
          <a:xfrm>
            <a:off x="480000" y="6414680"/>
            <a:ext cx="10017424" cy="0"/>
          </a:xfrm>
          <a:prstGeom prst="line">
            <a:avLst/>
          </a:prstGeom>
          <a:ln w="12700" cap="rnd">
            <a:solidFill>
              <a:schemeClr val="tx2"/>
            </a:solidFill>
          </a:ln>
          <a:effectLst/>
        </p:spPr>
        <p:style>
          <a:lnRef idx="2">
            <a:schemeClr val="dk1"/>
          </a:lnRef>
          <a:fillRef idx="0">
            <a:schemeClr val="dk1"/>
          </a:fillRef>
          <a:effectRef idx="1">
            <a:schemeClr val="dk1"/>
          </a:effectRef>
          <a:fontRef idx="minor">
            <a:schemeClr val="tx1"/>
          </a:fontRef>
        </p:style>
      </p:cxnSp>
      <p:cxnSp>
        <p:nvCxnSpPr>
          <p:cNvPr id="10" name="Straight Connector 9">
            <a:extLst>
              <a:ext uri="{FF2B5EF4-FFF2-40B4-BE49-F238E27FC236}">
                <a16:creationId xmlns:a16="http://schemas.microsoft.com/office/drawing/2014/main" id="{A45DADB3-05AB-164B-8644-C273A8681081}"/>
              </a:ext>
            </a:extLst>
          </p:cNvPr>
          <p:cNvCxnSpPr>
            <a:cxnSpLocks/>
          </p:cNvCxnSpPr>
          <p:nvPr userDrawn="1"/>
        </p:nvCxnSpPr>
        <p:spPr>
          <a:xfrm flipH="1">
            <a:off x="480000" y="908184"/>
            <a:ext cx="11328000" cy="0"/>
          </a:xfrm>
          <a:prstGeom prst="line">
            <a:avLst/>
          </a:prstGeom>
          <a:ln/>
        </p:spPr>
        <p:style>
          <a:lnRef idx="1">
            <a:schemeClr val="dk1"/>
          </a:lnRef>
          <a:fillRef idx="0">
            <a:schemeClr val="dk1"/>
          </a:fillRef>
          <a:effectRef idx="0">
            <a:schemeClr val="dk1"/>
          </a:effectRef>
          <a:fontRef idx="minor">
            <a:schemeClr val="tx1"/>
          </a:fontRef>
        </p:style>
      </p:cxnSp>
      <p:pic>
        <p:nvPicPr>
          <p:cNvPr id="11" name="Picture 10">
            <a:extLst>
              <a:ext uri="{FF2B5EF4-FFF2-40B4-BE49-F238E27FC236}">
                <a16:creationId xmlns:a16="http://schemas.microsoft.com/office/drawing/2014/main" id="{33590D87-1EB7-6943-9DC1-E8C3C91B50F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657994" y="6112491"/>
            <a:ext cx="1207311" cy="480879"/>
          </a:xfrm>
          <a:prstGeom prst="rect">
            <a:avLst/>
          </a:prstGeom>
        </p:spPr>
      </p:pic>
    </p:spTree>
    <p:extLst>
      <p:ext uri="{BB962C8B-B14F-4D97-AF65-F5344CB8AC3E}">
        <p14:creationId xmlns:p14="http://schemas.microsoft.com/office/powerpoint/2010/main" val="3400985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14.xml"/><Relationship Id="rId7" Type="http://schemas.openxmlformats.org/officeDocument/2006/relationships/tags" Target="../tags/tag1.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image" Target="../media/image1.emf"/><Relationship Id="rId4" Type="http://schemas.openxmlformats.org/officeDocument/2006/relationships/slideLayout" Target="../slideLayouts/slideLayout15.xml"/><Relationship Id="rId9"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6D6766-A842-4601-9C88-318962CDB1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C9623D-8633-4B88-97AA-C35307D5FC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B883C5-1CAD-4A1A-8AB2-991706BE84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F900B6-385C-4DC5-8E32-F0C92E3420BF}" type="datetimeFigureOut">
              <a:rPr lang="en-GB" smtClean="0"/>
              <a:t>13/10/2026</a:t>
            </a:fld>
            <a:endParaRPr lang="en-GB"/>
          </a:p>
        </p:txBody>
      </p:sp>
      <p:sp>
        <p:nvSpPr>
          <p:cNvPr id="5" name="Footer Placeholder 4">
            <a:extLst>
              <a:ext uri="{FF2B5EF4-FFF2-40B4-BE49-F238E27FC236}">
                <a16:creationId xmlns:a16="http://schemas.microsoft.com/office/drawing/2014/main" id="{BDB3C36A-C52F-409E-B834-2484AF8F5C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FE39D12-F101-4A6E-96CE-96FB198565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26FD3F-F4EA-48E7-8E09-13E2432010E0}" type="slidenum">
              <a:rPr lang="en-GB" smtClean="0"/>
              <a:t>‹#›</a:t>
            </a:fld>
            <a:endParaRPr lang="en-GB"/>
          </a:p>
        </p:txBody>
      </p:sp>
    </p:spTree>
    <p:extLst>
      <p:ext uri="{BB962C8B-B14F-4D97-AF65-F5344CB8AC3E}">
        <p14:creationId xmlns:p14="http://schemas.microsoft.com/office/powerpoint/2010/main" val="3674241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7"/>
            </p:custDataLst>
          </p:nvPr>
        </p:nvGraphicFramePr>
        <p:xfrm>
          <a:off x="2118" y="2119"/>
          <a:ext cx="2117" cy="2117"/>
        </p:xfrm>
        <a:graphic>
          <a:graphicData uri="http://schemas.openxmlformats.org/presentationml/2006/ole">
            <mc:AlternateContent xmlns:mc="http://schemas.openxmlformats.org/markup-compatibility/2006">
              <mc:Choice xmlns:v="urn:schemas-microsoft-com:vml" Requires="v">
                <p:oleObj name="think-cell Slide" r:id="rId9" imgW="408" imgH="408" progId="TCLayout.ActiveDocument.1">
                  <p:embed/>
                </p:oleObj>
              </mc:Choice>
              <mc:Fallback>
                <p:oleObj name="think-cell Slide" r:id="rId9" imgW="408" imgH="408" progId="TCLayout.ActiveDocument.1">
                  <p:embed/>
                  <p:pic>
                    <p:nvPicPr>
                      <p:cNvPr id="7" name="Object 6" hidden="1"/>
                      <p:cNvPicPr/>
                      <p:nvPr/>
                    </p:nvPicPr>
                    <p:blipFill>
                      <a:blip r:embed="rId10"/>
                      <a:stretch>
                        <a:fillRect/>
                      </a:stretch>
                    </p:blipFill>
                    <p:spPr>
                      <a:xfrm>
                        <a:off x="2118" y="2119"/>
                        <a:ext cx="2117" cy="2117"/>
                      </a:xfrm>
                      <a:prstGeom prst="rect">
                        <a:avLst/>
                      </a:prstGeom>
                    </p:spPr>
                  </p:pic>
                </p:oleObj>
              </mc:Fallback>
            </mc:AlternateContent>
          </a:graphicData>
        </a:graphic>
      </p:graphicFrame>
      <p:sp>
        <p:nvSpPr>
          <p:cNvPr id="4" name="Rectangle 3" hidden="1"/>
          <p:cNvSpPr/>
          <p:nvPr userDrawn="1">
            <p:custDataLst>
              <p:tags r:id="rId8"/>
            </p:custDataLst>
          </p:nvPr>
        </p:nvSpPr>
        <p:spPr>
          <a:xfrm>
            <a:off x="0" y="1"/>
            <a:ext cx="211667" cy="211667"/>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lvl="0" indent="0" algn="ctr" eaLnBrk="1"/>
            <a:endParaRPr lang="en-GB" sz="2800" b="1" i="0" baseline="0">
              <a:latin typeface="NBS Medium" panose="020B0603030303020204"/>
              <a:ea typeface="+mj-ea"/>
              <a:sym typeface="NBS Medium" panose="020B0603030303020204"/>
            </a:endParaRPr>
          </a:p>
        </p:txBody>
      </p:sp>
      <p:sp>
        <p:nvSpPr>
          <p:cNvPr id="2" name="Title Placeholder 1"/>
          <p:cNvSpPr>
            <a:spLocks noGrp="1"/>
          </p:cNvSpPr>
          <p:nvPr>
            <p:ph type="title"/>
          </p:nvPr>
        </p:nvSpPr>
        <p:spPr>
          <a:xfrm>
            <a:off x="480000" y="336000"/>
            <a:ext cx="10655832" cy="432000"/>
          </a:xfrm>
          <a:prstGeom prst="rect">
            <a:avLst/>
          </a:prstGeom>
        </p:spPr>
        <p:txBody>
          <a:bodyPr vert="horz" lIns="0" tIns="0" rIns="91440" bIns="0" rtlCol="0" anchor="t">
            <a:normAutofit/>
          </a:bodyPr>
          <a:lstStyle/>
          <a:p>
            <a:r>
              <a:rPr lang="en-GB"/>
              <a:t>Click to edit Master title style</a:t>
            </a:r>
            <a:endParaRPr lang="en-US"/>
          </a:p>
        </p:txBody>
      </p:sp>
      <p:sp>
        <p:nvSpPr>
          <p:cNvPr id="3" name="Text Placeholder 2"/>
          <p:cNvSpPr>
            <a:spLocks noGrp="1"/>
          </p:cNvSpPr>
          <p:nvPr>
            <p:ph type="body" idx="1"/>
          </p:nvPr>
        </p:nvSpPr>
        <p:spPr>
          <a:xfrm>
            <a:off x="480000" y="1239632"/>
            <a:ext cx="11328000" cy="5050579"/>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p:cNvSpPr>
            <a:spLocks noGrp="1"/>
          </p:cNvSpPr>
          <p:nvPr>
            <p:ph type="ftr" sz="quarter" idx="3"/>
          </p:nvPr>
        </p:nvSpPr>
        <p:spPr>
          <a:xfrm>
            <a:off x="479999" y="6528000"/>
            <a:ext cx="9587639" cy="330000"/>
          </a:xfrm>
          <a:prstGeom prst="rect">
            <a:avLst/>
          </a:prstGeom>
        </p:spPr>
        <p:txBody>
          <a:bodyPr vert="horz" lIns="0" tIns="0" rIns="0" bIns="0" rtlCol="0" anchor="ctr" anchorCtr="0"/>
          <a:lstStyle>
            <a:lvl1pPr algn="l">
              <a:defRPr sz="1200" b="0" i="0">
                <a:solidFill>
                  <a:schemeClr val="accent6">
                    <a:lumMod val="65000"/>
                    <a:lumOff val="35000"/>
                  </a:schemeClr>
                </a:solidFill>
                <a:latin typeface="NBS Light" pitchFamily="2" charset="0"/>
              </a:defRPr>
            </a:lvl1pPr>
          </a:lstStyle>
          <a:p>
            <a:endParaRPr lang="en-US"/>
          </a:p>
        </p:txBody>
      </p:sp>
      <p:sp>
        <p:nvSpPr>
          <p:cNvPr id="6" name="Slide Number Placeholder 5"/>
          <p:cNvSpPr>
            <a:spLocks noGrp="1"/>
          </p:cNvSpPr>
          <p:nvPr>
            <p:ph type="sldNum" sz="quarter" idx="4"/>
          </p:nvPr>
        </p:nvSpPr>
        <p:spPr>
          <a:xfrm>
            <a:off x="11135832" y="384000"/>
            <a:ext cx="672168" cy="384000"/>
          </a:xfrm>
          <a:prstGeom prst="rect">
            <a:avLst/>
          </a:prstGeom>
        </p:spPr>
        <p:txBody>
          <a:bodyPr vert="horz" lIns="0" tIns="0" rIns="0" bIns="0" rtlCol="0" anchor="t" anchorCtr="0"/>
          <a:lstStyle>
            <a:lvl1pPr algn="r">
              <a:defRPr sz="2000" b="0" i="0">
                <a:solidFill>
                  <a:schemeClr val="tx1"/>
                </a:solidFill>
                <a:latin typeface="NBS Light" pitchFamily="2" charset="0"/>
              </a:defRPr>
            </a:lvl1pPr>
          </a:lstStyle>
          <a:p>
            <a:fld id="{2E9A4987-E228-4949-89FA-A71A39C61D9B}" type="slidenum">
              <a:rPr lang="en-US" smtClean="0"/>
              <a:pPr/>
              <a:t>‹#›</a:t>
            </a:fld>
            <a:endParaRPr lang="en-US"/>
          </a:p>
        </p:txBody>
      </p:sp>
      <p:sp>
        <p:nvSpPr>
          <p:cNvPr id="8" name="MSIPCMContentMarking" descr="{&quot;HashCode&quot;:1035896477,&quot;Placement&quot;:&quot;Header&quot;,&quot;Top&quot;:0.0,&quot;Left&quot;:0.0,&quot;SlideWidth&quot;:720,&quot;SlideHeight&quot;:405}">
            <a:extLst>
              <a:ext uri="{FF2B5EF4-FFF2-40B4-BE49-F238E27FC236}">
                <a16:creationId xmlns:a16="http://schemas.microsoft.com/office/drawing/2014/main" id="{090FBF36-2B17-476F-9264-21720D7AEA04}"/>
              </a:ext>
            </a:extLst>
          </p:cNvPr>
          <p:cNvSpPr txBox="1"/>
          <p:nvPr userDrawn="1"/>
        </p:nvSpPr>
        <p:spPr>
          <a:xfrm>
            <a:off x="1" y="0"/>
            <a:ext cx="1231407" cy="349792"/>
          </a:xfrm>
          <a:prstGeom prst="rect">
            <a:avLst/>
          </a:prstGeom>
          <a:noFill/>
        </p:spPr>
        <p:txBody>
          <a:bodyPr vert="horz" wrap="square" lIns="0" tIns="0" rIns="0" bIns="0" rtlCol="0" anchor="ctr" anchorCtr="1">
            <a:noAutofit/>
          </a:bodyPr>
          <a:lstStyle/>
          <a:p>
            <a:pPr algn="l">
              <a:spcBef>
                <a:spcPts val="0"/>
              </a:spcBef>
              <a:spcAft>
                <a:spcPts val="0"/>
              </a:spcAft>
            </a:pPr>
            <a:r>
              <a:rPr lang="en-GB" sz="1333">
                <a:solidFill>
                  <a:srgbClr val="002979"/>
                </a:solidFill>
                <a:latin typeface="Calibri" panose="020F0502020204030204" pitchFamily="34" charset="0"/>
              </a:rPr>
              <a:t>NBS Internal</a:t>
            </a:r>
          </a:p>
        </p:txBody>
      </p:sp>
      <p:sp>
        <p:nvSpPr>
          <p:cNvPr id="9" name="MSIPCMContentMarking" descr="{&quot;HashCode&quot;:1060034046,&quot;Placement&quot;:&quot;Footer&quot;,&quot;Top&quot;:384.343,&quot;Left&quot;:0.0,&quot;SlideWidth&quot;:720,&quot;SlideHeight&quot;:405}">
            <a:extLst>
              <a:ext uri="{FF2B5EF4-FFF2-40B4-BE49-F238E27FC236}">
                <a16:creationId xmlns:a16="http://schemas.microsoft.com/office/drawing/2014/main" id="{04BCA9A4-E6CB-4403-9565-D2E38FA58E6A}"/>
              </a:ext>
            </a:extLst>
          </p:cNvPr>
          <p:cNvSpPr txBox="1"/>
          <p:nvPr userDrawn="1"/>
        </p:nvSpPr>
        <p:spPr>
          <a:xfrm>
            <a:off x="1" y="6508208"/>
            <a:ext cx="1231407" cy="349792"/>
          </a:xfrm>
          <a:prstGeom prst="rect">
            <a:avLst/>
          </a:prstGeom>
          <a:noFill/>
        </p:spPr>
        <p:txBody>
          <a:bodyPr vert="horz" wrap="square" lIns="0" tIns="0" rIns="0" bIns="0" rtlCol="0" anchor="ctr" anchorCtr="1">
            <a:noAutofit/>
          </a:bodyPr>
          <a:lstStyle/>
          <a:p>
            <a:pPr algn="l">
              <a:spcBef>
                <a:spcPts val="0"/>
              </a:spcBef>
              <a:spcAft>
                <a:spcPts val="0"/>
              </a:spcAft>
            </a:pPr>
            <a:r>
              <a:rPr lang="en-GB" sz="1333">
                <a:solidFill>
                  <a:srgbClr val="002979"/>
                </a:solidFill>
                <a:latin typeface="Calibri" panose="020F0502020204030204" pitchFamily="34" charset="0"/>
              </a:rPr>
              <a:t>NBS Internal</a:t>
            </a:r>
          </a:p>
        </p:txBody>
      </p:sp>
    </p:spTree>
    <p:extLst>
      <p:ext uri="{BB962C8B-B14F-4D97-AF65-F5344CB8AC3E}">
        <p14:creationId xmlns:p14="http://schemas.microsoft.com/office/powerpoint/2010/main" val="3435449306"/>
      </p:ext>
    </p:extLst>
  </p:cSld>
  <p:clrMap bg1="lt1" tx1="dk1" bg2="lt2" tx2="dk2" accent1="accent1" accent2="accent2" accent3="accent3" accent4="accent4" accent5="accent5" accent6="accent6" hlink="hlink" folHlink="folHlink"/>
  <p:sldLayoutIdLst>
    <p:sldLayoutId id="2147483706" r:id="rId1"/>
    <p:sldLayoutId id="2147483679" r:id="rId2"/>
    <p:sldLayoutId id="2147483707" r:id="rId3"/>
    <p:sldLayoutId id="2147483711" r:id="rId4"/>
    <p:sldLayoutId id="2147483674" r:id="rId5"/>
  </p:sldLayoutIdLst>
  <p:hf hdr="0" ftr="0" dt="0"/>
  <p:txStyles>
    <p:titleStyle>
      <a:lvl1pPr algn="l" defTabSz="457200" rtl="0" eaLnBrk="1" latinLnBrk="0" hangingPunct="1">
        <a:lnSpc>
          <a:spcPct val="90000"/>
        </a:lnSpc>
        <a:spcBef>
          <a:spcPct val="0"/>
        </a:spcBef>
        <a:buNone/>
        <a:defRPr sz="2100" b="1" i="0" kern="1200" baseline="0">
          <a:solidFill>
            <a:schemeClr val="tx1"/>
          </a:solidFill>
          <a:latin typeface="NBS Medium" pitchFamily="2" charset="0"/>
          <a:ea typeface="+mj-ea"/>
          <a:cs typeface="NBS Medium" pitchFamily="2" charset="0"/>
        </a:defRPr>
      </a:lvl1pPr>
    </p:titleStyle>
    <p:bodyStyle>
      <a:lvl1pPr marL="0" indent="0" algn="l" defTabSz="457200" rtl="0" eaLnBrk="1" latinLnBrk="0" hangingPunct="1">
        <a:lnSpc>
          <a:spcPct val="110000"/>
        </a:lnSpc>
        <a:spcBef>
          <a:spcPts val="300"/>
        </a:spcBef>
        <a:spcAft>
          <a:spcPts val="0"/>
        </a:spcAft>
        <a:buClr>
          <a:schemeClr val="tx2"/>
        </a:buClr>
        <a:buSzPct val="120000"/>
        <a:buFontTx/>
        <a:buNone/>
        <a:defRPr sz="1400" b="1" i="0" kern="1200" baseline="0">
          <a:solidFill>
            <a:schemeClr val="bg2"/>
          </a:solidFill>
          <a:latin typeface="NBS Light"/>
          <a:ea typeface="+mn-ea"/>
          <a:cs typeface="NBS Light"/>
        </a:defRPr>
      </a:lvl1pPr>
      <a:lvl2pPr marL="4763" indent="0" algn="l" defTabSz="457200" rtl="0" eaLnBrk="1" latinLnBrk="0" hangingPunct="1">
        <a:lnSpc>
          <a:spcPct val="110000"/>
        </a:lnSpc>
        <a:spcBef>
          <a:spcPts val="300"/>
        </a:spcBef>
        <a:spcAft>
          <a:spcPts val="0"/>
        </a:spcAft>
        <a:buClr>
          <a:schemeClr val="tx2"/>
        </a:buClr>
        <a:buSzPct val="120000"/>
        <a:buFontTx/>
        <a:buNone/>
        <a:tabLst/>
        <a:defRPr sz="1400" b="0" i="0" kern="1200" baseline="0">
          <a:solidFill>
            <a:schemeClr val="accent6">
              <a:lumMod val="65000"/>
              <a:lumOff val="35000"/>
            </a:schemeClr>
          </a:solidFill>
          <a:latin typeface="NBS Light"/>
          <a:ea typeface="+mn-ea"/>
          <a:cs typeface="NBS Light"/>
        </a:defRPr>
      </a:lvl2pPr>
      <a:lvl3pPr marL="144000" indent="-144000" algn="l" defTabSz="457200" rtl="0" eaLnBrk="1" latinLnBrk="0" hangingPunct="1">
        <a:lnSpc>
          <a:spcPct val="110000"/>
        </a:lnSpc>
        <a:spcBef>
          <a:spcPts val="300"/>
        </a:spcBef>
        <a:spcAft>
          <a:spcPts val="0"/>
        </a:spcAft>
        <a:buClr>
          <a:schemeClr val="tx2"/>
        </a:buClr>
        <a:buFont typeface="Arial" panose="020B0604020202020204" pitchFamily="34" charset="0"/>
        <a:buChar char="•"/>
        <a:tabLst/>
        <a:defRPr sz="1400" b="0" i="0" kern="1200" baseline="0">
          <a:solidFill>
            <a:schemeClr val="accent6">
              <a:lumMod val="65000"/>
              <a:lumOff val="35000"/>
            </a:schemeClr>
          </a:solidFill>
          <a:latin typeface="NBS Light"/>
          <a:ea typeface="+mn-ea"/>
          <a:cs typeface="NBS Light"/>
        </a:defRPr>
      </a:lvl3pPr>
      <a:lvl4pPr marL="144000" indent="-144000" algn="l" defTabSz="457200" rtl="0" eaLnBrk="1" latinLnBrk="0" hangingPunct="1">
        <a:lnSpc>
          <a:spcPct val="110000"/>
        </a:lnSpc>
        <a:spcBef>
          <a:spcPts val="300"/>
        </a:spcBef>
        <a:spcAft>
          <a:spcPts val="0"/>
        </a:spcAft>
        <a:buClr>
          <a:schemeClr val="bg2"/>
        </a:buClr>
        <a:buFont typeface="Arial" panose="020B0604020202020204" pitchFamily="34" charset="0"/>
        <a:buChar char="•"/>
        <a:tabLst/>
        <a:defRPr sz="1400" b="0" i="0" kern="1200" baseline="0">
          <a:solidFill>
            <a:schemeClr val="accent6">
              <a:lumMod val="65000"/>
              <a:lumOff val="35000"/>
            </a:schemeClr>
          </a:solidFill>
          <a:latin typeface="NBS Light"/>
          <a:ea typeface="+mn-ea"/>
          <a:cs typeface="NBS Light"/>
        </a:defRPr>
      </a:lvl4pPr>
      <a:lvl5pPr marL="4763" indent="0" algn="l" defTabSz="457200" rtl="0" eaLnBrk="1" latinLnBrk="0" hangingPunct="1">
        <a:lnSpc>
          <a:spcPct val="110000"/>
        </a:lnSpc>
        <a:spcBef>
          <a:spcPts val="300"/>
        </a:spcBef>
        <a:spcAft>
          <a:spcPts val="0"/>
        </a:spcAft>
        <a:buFontTx/>
        <a:buNone/>
        <a:tabLst/>
        <a:defRPr sz="1000" b="0" i="0" kern="1200" baseline="0">
          <a:solidFill>
            <a:schemeClr val="accent6">
              <a:lumMod val="65000"/>
              <a:lumOff val="35000"/>
            </a:schemeClr>
          </a:solidFill>
          <a:latin typeface="NBS Light"/>
          <a:ea typeface="+mn-ea"/>
          <a:cs typeface="NB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png"/><Relationship Id="rId7" Type="http://schemas.openxmlformats.org/officeDocument/2006/relationships/image" Target="../media/image21.png"/><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hyperlink" Target="https://ngsu.org.uk/" TargetMode="External"/><Relationship Id="rId5" Type="http://schemas.openxmlformats.org/officeDocument/2006/relationships/image" Target="../media/image20.jpeg"/><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3.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pic>
        <p:nvPicPr>
          <p:cNvPr id="6" name="Picture 5" descr="A picture containing logo&#10;&#10;Description automatically generated">
            <a:extLst>
              <a:ext uri="{FF2B5EF4-FFF2-40B4-BE49-F238E27FC236}">
                <a16:creationId xmlns:a16="http://schemas.microsoft.com/office/drawing/2014/main" id="{BF4D448D-CC0E-4EDF-812D-63A9AAD140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sp>
        <p:nvSpPr>
          <p:cNvPr id="3" name="TextBox 2">
            <a:extLst>
              <a:ext uri="{FF2B5EF4-FFF2-40B4-BE49-F238E27FC236}">
                <a16:creationId xmlns:a16="http://schemas.microsoft.com/office/drawing/2014/main" id="{86758B2A-6CC7-48F8-B465-F2255DF8692E}"/>
              </a:ext>
            </a:extLst>
          </p:cNvPr>
          <p:cNvSpPr txBox="1"/>
          <p:nvPr/>
        </p:nvSpPr>
        <p:spPr>
          <a:xfrm>
            <a:off x="566057" y="1997839"/>
            <a:ext cx="10842171" cy="2862322"/>
          </a:xfrm>
          <a:prstGeom prst="rect">
            <a:avLst/>
          </a:prstGeom>
          <a:noFill/>
        </p:spPr>
        <p:txBody>
          <a:bodyPr wrap="square" rtlCol="0">
            <a:spAutoFit/>
          </a:bodyPr>
          <a:lstStyle/>
          <a:p>
            <a:pPr algn="ctr"/>
            <a:r>
              <a:rPr lang="en-GB" sz="6000" b="1">
                <a:solidFill>
                  <a:srgbClr val="1B3D69"/>
                </a:solidFill>
              </a:rPr>
              <a:t>Introducing</a:t>
            </a:r>
          </a:p>
          <a:p>
            <a:pPr algn="ctr"/>
            <a:r>
              <a:rPr lang="en-GB" sz="6000" b="1">
                <a:solidFill>
                  <a:srgbClr val="1B3D69"/>
                </a:solidFill>
              </a:rPr>
              <a:t>Nationwide Group Staff Union</a:t>
            </a:r>
          </a:p>
          <a:p>
            <a:endParaRPr lang="en-GB" sz="6000"/>
          </a:p>
        </p:txBody>
      </p:sp>
    </p:spTree>
    <p:extLst>
      <p:ext uri="{BB962C8B-B14F-4D97-AF65-F5344CB8AC3E}">
        <p14:creationId xmlns:p14="http://schemas.microsoft.com/office/powerpoint/2010/main" val="4121336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2" y="376515"/>
            <a:ext cx="5580428"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About NGSU</a:t>
            </a:r>
            <a:endParaRPr lang="en-GB" sz="2400">
              <a:latin typeface="Tahoma" panose="020B0604030504040204" pitchFamily="34" charset="0"/>
            </a:endParaRPr>
          </a:p>
        </p:txBody>
      </p:sp>
      <p:sp>
        <p:nvSpPr>
          <p:cNvPr id="2" name="TextBox 1">
            <a:extLst>
              <a:ext uri="{FF2B5EF4-FFF2-40B4-BE49-F238E27FC236}">
                <a16:creationId xmlns:a16="http://schemas.microsoft.com/office/drawing/2014/main" id="{0D07D986-E732-4530-A0F8-29CE41335B5C}"/>
              </a:ext>
            </a:extLst>
          </p:cNvPr>
          <p:cNvSpPr txBox="1"/>
          <p:nvPr/>
        </p:nvSpPr>
        <p:spPr>
          <a:xfrm>
            <a:off x="515572" y="1514475"/>
            <a:ext cx="10495328" cy="2482731"/>
          </a:xfrm>
          <a:prstGeom prst="rect">
            <a:avLst/>
          </a:prstGeom>
          <a:noFill/>
        </p:spPr>
        <p:txBody>
          <a:bodyPr wrap="square" rtlCol="0">
            <a:spAutoFit/>
          </a:bodyPr>
          <a:lstStyle/>
          <a:p>
            <a:pPr eaLnBrk="1" hangingPunct="1">
              <a:spcBef>
                <a:spcPts val="1000"/>
              </a:spcBef>
            </a:pPr>
            <a:r>
              <a:rPr lang="en-GB"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Independent TUC Affiliated Trade Union</a:t>
            </a:r>
            <a:endPar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marL="342900" indent="-342900" eaLnBrk="1" hangingPunct="1">
              <a:spcBef>
                <a:spcPts val="1000"/>
              </a:spcBef>
              <a:buBlip>
                <a:blip r:embed="rId3"/>
              </a:buBlip>
            </a:pPr>
            <a:r>
              <a:rPr lang="en-GB"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NGSU is a ‘staff’ union</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Around </a:t>
            </a:r>
            <a:r>
              <a:rPr lang="en-GB"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12,000 members</a:t>
            </a:r>
          </a:p>
          <a:p>
            <a:pPr marL="342900" indent="-342900" eaLnBrk="1" hangingPunct="1">
              <a:spcBef>
                <a:spcPts val="1000"/>
              </a:spcBef>
              <a:buBlip>
                <a:blip r:embed="rId3"/>
              </a:buBlip>
            </a:pPr>
            <a:r>
              <a:rPr lang="en-GB" altLang="en-US" sz="200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54 </a:t>
            </a:r>
            <a:r>
              <a:rPr lang="en-GB"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years within NBS </a:t>
            </a:r>
            <a:endParaRPr lang="en-US" altLang="en-US" sz="2000" dirty="0">
              <a:solidFill>
                <a:srgbClr val="B70033"/>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marL="342900" indent="-342900" eaLnBrk="1" hangingPunct="1">
              <a:spcBef>
                <a:spcPts val="1000"/>
              </a:spcBef>
              <a:buBlip>
                <a:blip r:embed="rId3"/>
              </a:buBlip>
            </a:pPr>
            <a:r>
              <a:rPr lang="en-GB"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No political affiliation or donations</a:t>
            </a:r>
            <a:r>
              <a:rPr lang="en-GB" altLang="en-US" sz="1800" dirty="0">
                <a:solidFill>
                  <a:schemeClr val="tx1"/>
                </a:solidFill>
                <a:latin typeface="Arial" panose="020B0604020202020204" pitchFamily="34" charset="0"/>
                <a:sym typeface="Arial" panose="020B0604020202020204" pitchFamily="34" charset="0"/>
              </a:rPr>
              <a:t> </a:t>
            </a:r>
          </a:p>
          <a:p>
            <a:pPr marL="285750" indent="-285750">
              <a:buFont typeface="Arial" panose="020B0604020202020204" pitchFamily="34" charset="0"/>
              <a:buChar char="•"/>
            </a:pPr>
            <a:endParaRPr lang="en-US" dirty="0"/>
          </a:p>
        </p:txBody>
      </p:sp>
      <p:pic>
        <p:nvPicPr>
          <p:cNvPr id="6" name="Picture 5" descr="A picture containing logo&#10;&#10;Description automatically generated">
            <a:extLst>
              <a:ext uri="{FF2B5EF4-FFF2-40B4-BE49-F238E27FC236}">
                <a16:creationId xmlns:a16="http://schemas.microsoft.com/office/drawing/2014/main" id="{BF4D448D-CC0E-4EDF-812D-63A9AAD140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sp>
        <p:nvSpPr>
          <p:cNvPr id="7" name="TextBox 6">
            <a:extLst>
              <a:ext uri="{FF2B5EF4-FFF2-40B4-BE49-F238E27FC236}">
                <a16:creationId xmlns:a16="http://schemas.microsoft.com/office/drawing/2014/main" id="{A5B3FD9A-618B-453D-A9A0-DC9D562715CC}"/>
              </a:ext>
            </a:extLst>
          </p:cNvPr>
          <p:cNvSpPr txBox="1"/>
          <p:nvPr/>
        </p:nvSpPr>
        <p:spPr>
          <a:xfrm>
            <a:off x="511377" y="3743325"/>
            <a:ext cx="10495328" cy="2482731"/>
          </a:xfrm>
          <a:prstGeom prst="rect">
            <a:avLst/>
          </a:prstGeom>
          <a:noFill/>
        </p:spPr>
        <p:txBody>
          <a:bodyPr wrap="square" rtlCol="0">
            <a:spAutoFit/>
          </a:bodyPr>
          <a:lstStyle/>
          <a:p>
            <a:pPr eaLnBrk="1" hangingPunct="1">
              <a:spcBef>
                <a:spcPts val="1000"/>
              </a:spcBef>
            </a:pPr>
            <a:r>
              <a:rPr lang="en-US" altLang="en-US" sz="2400" b="1">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Dedicated to Protecting Members’ Interests</a:t>
            </a:r>
          </a:p>
          <a:p>
            <a:pPr marL="342900" indent="-342900" eaLnBrk="1" hangingPunct="1">
              <a:spcBef>
                <a:spcPts val="1000"/>
              </a:spcBef>
              <a:buBlip>
                <a:blip r:embed="rId3"/>
              </a:buBlip>
            </a:pPr>
            <a:r>
              <a:rPr lang="en-US" altLang="en-US" sz="200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Negotiating Terms and Conditions</a:t>
            </a:r>
          </a:p>
          <a:p>
            <a:pPr marL="342900" indent="-342900" eaLnBrk="1" hangingPunct="1">
              <a:spcBef>
                <a:spcPts val="1000"/>
              </a:spcBef>
              <a:buBlip>
                <a:blip r:embed="rId3"/>
              </a:buBlip>
            </a:pPr>
            <a:r>
              <a:rPr lang="en-US" altLang="en-US" sz="200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Help and Advice at Work</a:t>
            </a:r>
          </a:p>
          <a:p>
            <a:pPr marL="342900" indent="-342900" eaLnBrk="1" hangingPunct="1">
              <a:spcBef>
                <a:spcPts val="1000"/>
              </a:spcBef>
              <a:buBlip>
                <a:blip r:embed="rId3"/>
              </a:buBlip>
            </a:pPr>
            <a:r>
              <a:rPr lang="en-US" altLang="en-US" sz="200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Individual Representation </a:t>
            </a:r>
          </a:p>
          <a:p>
            <a:pPr marL="342900" indent="-342900" eaLnBrk="1" hangingPunct="1">
              <a:spcBef>
                <a:spcPts val="1000"/>
              </a:spcBef>
              <a:buBlip>
                <a:blip r:embed="rId3"/>
              </a:buBlip>
            </a:pPr>
            <a:r>
              <a:rPr lang="en-US" altLang="en-US" sz="200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Benefits and Discounts </a:t>
            </a:r>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2863966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2" y="376515"/>
            <a:ext cx="5580428"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endParaRPr lang="en-GB" sz="2400" dirty="0">
              <a:latin typeface="Tahoma" panose="020B0604030504040204" pitchFamily="34" charset="0"/>
            </a:endParaRPr>
          </a:p>
        </p:txBody>
      </p:sp>
      <p:sp>
        <p:nvSpPr>
          <p:cNvPr id="2" name="TextBox 1">
            <a:extLst>
              <a:ext uri="{FF2B5EF4-FFF2-40B4-BE49-F238E27FC236}">
                <a16:creationId xmlns:a16="http://schemas.microsoft.com/office/drawing/2014/main" id="{0D07D986-E732-4530-A0F8-29CE41335B5C}"/>
              </a:ext>
            </a:extLst>
          </p:cNvPr>
          <p:cNvSpPr txBox="1"/>
          <p:nvPr/>
        </p:nvSpPr>
        <p:spPr>
          <a:xfrm>
            <a:off x="515572" y="1514475"/>
            <a:ext cx="10495328" cy="1482457"/>
          </a:xfrm>
          <a:prstGeom prst="rect">
            <a:avLst/>
          </a:prstGeom>
          <a:noFill/>
        </p:spPr>
        <p:txBody>
          <a:bodyPr wrap="square" rtlCol="0">
            <a:spAutoFit/>
          </a:bodyPr>
          <a:lstStyle/>
          <a:p>
            <a:pPr eaLnBrk="1" hangingPunct="1">
              <a:spcBef>
                <a:spcPts val="1000"/>
              </a:spcBef>
            </a:pPr>
            <a:r>
              <a:rPr lang="en-GB" altLang="en-US" sz="2400" b="1">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Independent Advice At Work</a:t>
            </a:r>
            <a:endParaRPr lang="en-US" altLang="en-US" sz="2400" b="1">
              <a:solidFill>
                <a:srgbClr val="E6007E"/>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We provide an independent view about employment issues to our members. We also help and support individual members with any problems they may encounter at work</a:t>
            </a:r>
            <a:r>
              <a:rPr lang="en-GB" altLang="en-US" sz="1800" dirty="0">
                <a:solidFill>
                  <a:schemeClr val="tx1"/>
                </a:solidFill>
                <a:latin typeface="Arial" panose="020B0604020202020204" pitchFamily="34" charset="0"/>
                <a:sym typeface="Arial" panose="020B0604020202020204" pitchFamily="34" charset="0"/>
              </a:rPr>
              <a:t> </a:t>
            </a:r>
          </a:p>
          <a:p>
            <a:pPr marL="285750" indent="-285750">
              <a:buFont typeface="Arial" panose="020B0604020202020204" pitchFamily="34" charset="0"/>
              <a:buChar char="•"/>
            </a:pPr>
            <a:endParaRPr lang="en-US" dirty="0"/>
          </a:p>
        </p:txBody>
      </p:sp>
      <p:pic>
        <p:nvPicPr>
          <p:cNvPr id="6" name="Picture 5" descr="A picture containing logo&#10;&#10;Description automatically generated">
            <a:extLst>
              <a:ext uri="{FF2B5EF4-FFF2-40B4-BE49-F238E27FC236}">
                <a16:creationId xmlns:a16="http://schemas.microsoft.com/office/drawing/2014/main" id="{BF4D448D-CC0E-4EDF-812D-63A9AAD140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sp>
        <p:nvSpPr>
          <p:cNvPr id="7" name="TextBox 6">
            <a:extLst>
              <a:ext uri="{FF2B5EF4-FFF2-40B4-BE49-F238E27FC236}">
                <a16:creationId xmlns:a16="http://schemas.microsoft.com/office/drawing/2014/main" id="{A5B3FD9A-618B-453D-A9A0-DC9D562715CC}"/>
              </a:ext>
            </a:extLst>
          </p:cNvPr>
          <p:cNvSpPr txBox="1"/>
          <p:nvPr/>
        </p:nvSpPr>
        <p:spPr>
          <a:xfrm>
            <a:off x="515572" y="2892067"/>
            <a:ext cx="10495328" cy="3354765"/>
          </a:xfrm>
          <a:prstGeom prst="rect">
            <a:avLst/>
          </a:prstGeom>
          <a:noFill/>
        </p:spPr>
        <p:txBody>
          <a:bodyPr wrap="square" rtlCol="0">
            <a:spAutoFit/>
          </a:bodyPr>
          <a:lstStyle/>
          <a:p>
            <a:pPr eaLnBrk="1" hangingPunct="1">
              <a:spcBef>
                <a:spcPts val="1000"/>
              </a:spcBef>
            </a:pPr>
            <a:r>
              <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Including:</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Pay &amp; Benefits</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Terms &amp; Conditions</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Performance, End of Year Appraisals Appeals &amp; Ill Health Meetings </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Disciplinary &amp; </a:t>
            </a:r>
            <a:r>
              <a:rPr lang="en-US" altLang="en-US" sz="2000" dirty="0">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Request for Resolution (RfR) </a:t>
            </a:r>
            <a:endPar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marL="342900" indent="-342900" eaLnBrk="1" hangingPunct="1">
              <a:spcBef>
                <a:spcPts val="1000"/>
              </a:spcBef>
              <a:buBlip>
                <a:blip r:embed="rId3"/>
              </a:buBlip>
            </a:pPr>
            <a:r>
              <a:rPr lang="en-US" altLang="en-US" sz="2000" dirty="0">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Change </a:t>
            </a:r>
            <a:r>
              <a:rPr lang="en-US" altLang="en-US" sz="2000" dirty="0" err="1">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Programmes</a:t>
            </a:r>
            <a:r>
              <a:rPr lang="en-US" altLang="en-US" sz="2000" dirty="0">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 Flexible Working Requests &amp; Appeals</a:t>
            </a:r>
            <a:endPar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End of Probation Review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364104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4"/>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What Have The Unions Ever Done For Us?</a:t>
            </a:r>
            <a:endParaRPr lang="en-GB" sz="2400">
              <a:latin typeface="Tahoma" panose="020B0604030504040204" pitchFamily="34" charset="0"/>
            </a:endParaRPr>
          </a:p>
        </p:txBody>
      </p:sp>
      <p:pic>
        <p:nvPicPr>
          <p:cNvPr id="6" name="Picture 5" descr="A picture containing logo&#10;&#10;Description automatically generated">
            <a:extLst>
              <a:ext uri="{FF2B5EF4-FFF2-40B4-BE49-F238E27FC236}">
                <a16:creationId xmlns:a16="http://schemas.microsoft.com/office/drawing/2014/main" id="{BF4D448D-CC0E-4EDF-812D-63A9AAD140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pic>
        <p:nvPicPr>
          <p:cNvPr id="10" name="Unions-1">
            <a:hlinkClick r:id="" action="ppaction://media"/>
            <a:extLst>
              <a:ext uri="{FF2B5EF4-FFF2-40B4-BE49-F238E27FC236}">
                <a16:creationId xmlns:a16="http://schemas.microsoft.com/office/drawing/2014/main" id="{DA1741BA-0CC5-45C3-88D2-7192A042A43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15571" y="1799909"/>
            <a:ext cx="7835513" cy="4407476"/>
          </a:xfrm>
          <a:prstGeom prst="rect">
            <a:avLst/>
          </a:prstGeom>
        </p:spPr>
      </p:pic>
    </p:spTree>
    <p:extLst>
      <p:ext uri="{BB962C8B-B14F-4D97-AF65-F5344CB8AC3E}">
        <p14:creationId xmlns:p14="http://schemas.microsoft.com/office/powerpoint/2010/main" val="1042415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06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What Has NGSU Done For Us?</a:t>
            </a:r>
            <a:endParaRPr lang="en-GB" sz="2400">
              <a:latin typeface="Tahoma" panose="020B0604030504040204" pitchFamily="34" charset="0"/>
            </a:endParaRPr>
          </a:p>
        </p:txBody>
      </p:sp>
      <p:sp>
        <p:nvSpPr>
          <p:cNvPr id="7" name="TextBox 6">
            <a:extLst>
              <a:ext uri="{FF2B5EF4-FFF2-40B4-BE49-F238E27FC236}">
                <a16:creationId xmlns:a16="http://schemas.microsoft.com/office/drawing/2014/main" id="{554603A4-3601-E60A-764C-7025D6CF619A}"/>
              </a:ext>
            </a:extLst>
          </p:cNvPr>
          <p:cNvSpPr txBox="1"/>
          <p:nvPr/>
        </p:nvSpPr>
        <p:spPr>
          <a:xfrm>
            <a:off x="515571" y="1514475"/>
            <a:ext cx="11197457" cy="5447645"/>
          </a:xfrm>
          <a:prstGeom prst="rect">
            <a:avLst/>
          </a:prstGeom>
          <a:noFill/>
        </p:spPr>
        <p:txBody>
          <a:bodyPr wrap="square" rtlCol="0">
            <a:spAutoFit/>
          </a:bodyPr>
          <a:lstStyle/>
          <a:p>
            <a:r>
              <a:rPr lang="en-GB" sz="2400" b="1" dirty="0"/>
              <a:t>Support &amp; Emergency Leave </a:t>
            </a:r>
            <a:r>
              <a:rPr lang="en-GB" sz="2400" dirty="0"/>
              <a:t>- gives you up to 5 days paid leave each calendar year (pro-rated for parttime employees) to help you with caring responsibilities for dependents of all ages, or to deal with domestic emergencies.</a:t>
            </a:r>
          </a:p>
          <a:p>
            <a:endParaRPr lang="en-GB" sz="2400" dirty="0"/>
          </a:p>
          <a:p>
            <a:r>
              <a:rPr lang="en-GB" sz="2400" b="1" dirty="0"/>
              <a:t>Bereavement Leave &amp; Compassionate Leave</a:t>
            </a:r>
            <a:r>
              <a:rPr lang="en-GB" sz="2400" dirty="0"/>
              <a:t> – When someone you’re close to is seriously ill, you can take compassionate leave. If you lose someone close to you, you can take bereavement leave. This is normally up to twenty days’ paid leave for both types of leave (pro-rated if you’re part-time).</a:t>
            </a:r>
          </a:p>
          <a:p>
            <a:endParaRPr lang="en-GB" sz="2400" dirty="0"/>
          </a:p>
          <a:p>
            <a:r>
              <a:rPr lang="en-GB" sz="2400" b="1" dirty="0"/>
              <a:t>Pension – </a:t>
            </a:r>
            <a:r>
              <a:rPr lang="en-GB" sz="2400" dirty="0"/>
              <a:t>Nationwide will contribute 10% regardless of your contribution &amp; up to</a:t>
            </a:r>
          </a:p>
          <a:p>
            <a:r>
              <a:rPr lang="en-GB" sz="2400" dirty="0"/>
              <a:t>13%</a:t>
            </a:r>
            <a:r>
              <a:rPr lang="en-GB" sz="2400" b="1" dirty="0"/>
              <a:t> </a:t>
            </a:r>
          </a:p>
          <a:p>
            <a:endParaRPr lang="en-GB" sz="2400" b="1" dirty="0"/>
          </a:p>
          <a:p>
            <a:r>
              <a:rPr lang="en-GB" sz="2400" b="1" dirty="0"/>
              <a:t>Holidays –</a:t>
            </a:r>
            <a:r>
              <a:rPr lang="en-GB" sz="2400" dirty="0"/>
              <a:t> 30 days holiday after 5 years of service           </a:t>
            </a:r>
            <a:endParaRPr lang="en-GB" sz="2400" b="1"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10" name="Picture 9" descr="A picture containing logo&#10;&#10;Description automatically generated">
            <a:extLst>
              <a:ext uri="{FF2B5EF4-FFF2-40B4-BE49-F238E27FC236}">
                <a16:creationId xmlns:a16="http://schemas.microsoft.com/office/drawing/2014/main" id="{A5F79832-ED36-40EC-A35B-1A47AA3B19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spTree>
    <p:extLst>
      <p:ext uri="{BB962C8B-B14F-4D97-AF65-F5344CB8AC3E}">
        <p14:creationId xmlns:p14="http://schemas.microsoft.com/office/powerpoint/2010/main" val="2327778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What Has NGSU Done For Us?</a:t>
            </a:r>
            <a:endParaRPr lang="en-GB" sz="2400">
              <a:latin typeface="Tahoma" panose="020B0604030504040204" pitchFamily="34" charset="0"/>
            </a:endParaRPr>
          </a:p>
        </p:txBody>
      </p:sp>
      <p:sp>
        <p:nvSpPr>
          <p:cNvPr id="3" name="TextBox 2">
            <a:extLst>
              <a:ext uri="{FF2B5EF4-FFF2-40B4-BE49-F238E27FC236}">
                <a16:creationId xmlns:a16="http://schemas.microsoft.com/office/drawing/2014/main" id="{8F4E4CA3-CD26-DF09-1186-FD872F25F3E9}"/>
              </a:ext>
            </a:extLst>
          </p:cNvPr>
          <p:cNvSpPr txBox="1"/>
          <p:nvPr/>
        </p:nvSpPr>
        <p:spPr>
          <a:xfrm>
            <a:off x="443312" y="1310839"/>
            <a:ext cx="11280601" cy="4801314"/>
          </a:xfrm>
          <a:prstGeom prst="rect">
            <a:avLst/>
          </a:prstGeom>
          <a:noFill/>
        </p:spPr>
        <p:txBody>
          <a:bodyPr wrap="square" rtlCol="0">
            <a:spAutoFit/>
          </a:bodyPr>
          <a:lstStyle/>
          <a:p>
            <a:r>
              <a:rPr lang="en-GB" sz="2400" b="1" dirty="0"/>
              <a:t>Time Off for Medical and Dental Appointments - </a:t>
            </a:r>
            <a:r>
              <a:rPr lang="en-GB" sz="2400" dirty="0"/>
              <a:t>When you can’t arrange to make medical/dental appointments outside of your work hours Nationwide allows you to take a reasonable amount of paid time to go to appointments without making up the time. </a:t>
            </a:r>
          </a:p>
          <a:p>
            <a:endParaRPr lang="en-GB" sz="2400" dirty="0"/>
          </a:p>
          <a:p>
            <a:r>
              <a:rPr lang="en-GB" sz="2400" b="1" dirty="0"/>
              <a:t>Co-Parent (Paternity) Leave – </a:t>
            </a:r>
            <a:r>
              <a:rPr lang="en-GB" sz="2400" dirty="0"/>
              <a:t>13 weeks paid leave (increased from 6 weeks in April 2026) </a:t>
            </a:r>
          </a:p>
          <a:p>
            <a:endParaRPr lang="en-GB" sz="2400" dirty="0"/>
          </a:p>
          <a:p>
            <a:r>
              <a:rPr lang="en-GB" sz="2400" b="1" dirty="0"/>
              <a:t>Maternity Leave </a:t>
            </a:r>
            <a:r>
              <a:rPr lang="en-GB" sz="2400" dirty="0"/>
              <a:t>– 26 weeks full pay, 13 weeks Statutory Maternity Pay (SMP)</a:t>
            </a:r>
            <a:endParaRPr lang="en-GB" sz="2400" b="1" dirty="0"/>
          </a:p>
          <a:p>
            <a:endParaRPr lang="en-GB" sz="2400" dirty="0"/>
          </a:p>
          <a:p>
            <a:r>
              <a:rPr lang="en-GB" sz="2400" b="1" dirty="0"/>
              <a:t>Sick Pay – </a:t>
            </a:r>
            <a:r>
              <a:rPr lang="en-GB" sz="2400" dirty="0"/>
              <a:t>full pay for 6 months, ½ pay for 6 months &amp; potentially Group Income Protection plan (if eligible)</a:t>
            </a:r>
          </a:p>
          <a:p>
            <a:endParaRPr lang="en-GB" sz="2400" dirty="0"/>
          </a:p>
          <a:p>
            <a:r>
              <a:rPr lang="en-GB" sz="2400" b="1" dirty="0"/>
              <a:t>BUPA</a:t>
            </a:r>
            <a:r>
              <a:rPr lang="en-GB" sz="2400" dirty="0"/>
              <a:t> </a:t>
            </a:r>
            <a:r>
              <a:rPr lang="en-GB" sz="2400" b="1" dirty="0"/>
              <a:t>Healthcare</a:t>
            </a:r>
            <a:r>
              <a:rPr lang="en-GB" sz="2400" dirty="0"/>
              <a:t> – for everyone                                                     </a:t>
            </a:r>
          </a:p>
          <a:p>
            <a:r>
              <a:rPr lang="en-GB" dirty="0"/>
              <a:t> </a:t>
            </a:r>
          </a:p>
        </p:txBody>
      </p:sp>
      <p:pic>
        <p:nvPicPr>
          <p:cNvPr id="5" name="Picture 4" descr="A picture containing logo&#10;&#10;Description automatically generated">
            <a:extLst>
              <a:ext uri="{FF2B5EF4-FFF2-40B4-BE49-F238E27FC236}">
                <a16:creationId xmlns:a16="http://schemas.microsoft.com/office/drawing/2014/main" id="{F16103A7-486A-1FE3-81FA-5DD2936924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spTree>
    <p:extLst>
      <p:ext uri="{BB962C8B-B14F-4D97-AF65-F5344CB8AC3E}">
        <p14:creationId xmlns:p14="http://schemas.microsoft.com/office/powerpoint/2010/main" val="1088123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Join Us Today – Together We Are Stronger</a:t>
            </a:r>
          </a:p>
        </p:txBody>
      </p:sp>
      <p:sp>
        <p:nvSpPr>
          <p:cNvPr id="2" name="TextBox 1">
            <a:extLst>
              <a:ext uri="{FF2B5EF4-FFF2-40B4-BE49-F238E27FC236}">
                <a16:creationId xmlns:a16="http://schemas.microsoft.com/office/drawing/2014/main" id="{0D07D986-E732-4530-A0F8-29CE41335B5C}"/>
              </a:ext>
            </a:extLst>
          </p:cNvPr>
          <p:cNvSpPr txBox="1"/>
          <p:nvPr/>
        </p:nvSpPr>
        <p:spPr>
          <a:xfrm>
            <a:off x="515572" y="1514475"/>
            <a:ext cx="10495328" cy="2482731"/>
          </a:xfrm>
          <a:prstGeom prst="rect">
            <a:avLst/>
          </a:prstGeom>
          <a:noFill/>
        </p:spPr>
        <p:txBody>
          <a:bodyPr wrap="square" rtlCol="0">
            <a:spAutoFit/>
          </a:bodyPr>
          <a:lstStyle/>
          <a:p>
            <a:pPr eaLnBrk="1" hangingPunct="1">
              <a:spcBef>
                <a:spcPts val="1000"/>
              </a:spcBef>
            </a:pPr>
            <a:r>
              <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Monthly Subscription Fee </a:t>
            </a:r>
            <a:r>
              <a:rPr lang="en-US" altLang="en-US"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 @ Jan 2026 </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Full Time Staff 		             £12.40 p/m</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Part Time Staff (16+ hours)                £6.80 p/m</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Part Time Staff (-16 hours)                 £</a:t>
            </a:r>
            <a:r>
              <a:rPr lang="en-US" altLang="en-US" sz="2000" dirty="0">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5.30</a:t>
            </a: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 p/m</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Maternity &amp; Pensioners		  £2.90p/m</a:t>
            </a:r>
          </a:p>
          <a:p>
            <a:pPr marL="285750" indent="-285750">
              <a:buFont typeface="Arial" panose="020B0604020202020204" pitchFamily="34" charset="0"/>
              <a:buChar char="•"/>
            </a:pPr>
            <a:endParaRPr lang="en-US" dirty="0"/>
          </a:p>
        </p:txBody>
      </p:sp>
      <p:pic>
        <p:nvPicPr>
          <p:cNvPr id="6" name="Picture 5" descr="A picture containing logo&#10;&#10;Description automatically generated">
            <a:extLst>
              <a:ext uri="{FF2B5EF4-FFF2-40B4-BE49-F238E27FC236}">
                <a16:creationId xmlns:a16="http://schemas.microsoft.com/office/drawing/2014/main" id="{BF4D448D-CC0E-4EDF-812D-63A9AAD140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sp>
        <p:nvSpPr>
          <p:cNvPr id="7" name="TextBox 6">
            <a:extLst>
              <a:ext uri="{FF2B5EF4-FFF2-40B4-BE49-F238E27FC236}">
                <a16:creationId xmlns:a16="http://schemas.microsoft.com/office/drawing/2014/main" id="{A5B3FD9A-618B-453D-A9A0-DC9D562715CC}"/>
              </a:ext>
            </a:extLst>
          </p:cNvPr>
          <p:cNvSpPr txBox="1"/>
          <p:nvPr/>
        </p:nvSpPr>
        <p:spPr>
          <a:xfrm>
            <a:off x="511377" y="3721553"/>
            <a:ext cx="10495328" cy="2482731"/>
          </a:xfrm>
          <a:prstGeom prst="rect">
            <a:avLst/>
          </a:prstGeom>
          <a:noFill/>
        </p:spPr>
        <p:txBody>
          <a:bodyPr wrap="square" rtlCol="0">
            <a:spAutoFit/>
          </a:bodyPr>
          <a:lstStyle/>
          <a:p>
            <a:pPr eaLnBrk="1" hangingPunct="1">
              <a:spcBef>
                <a:spcPts val="1000"/>
              </a:spcBef>
            </a:pPr>
            <a:r>
              <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How do we compare?</a:t>
            </a:r>
            <a:r>
              <a:rPr lang="en-US" altLang="en-US"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 - @ Jan 2026 </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Unite = £18.16 F/T p/m  £10.92 P/T p/m</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GMB = £15.18 F/T p/m  £8.57 P/T p/m</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Unison = up to £22.50* p/m</a:t>
            </a:r>
          </a:p>
          <a:p>
            <a:pPr eaLnBrk="1" hangingPunct="1">
              <a:spcBef>
                <a:spcPts val="1000"/>
              </a:spcBef>
            </a:pPr>
            <a: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*Linked to salary – rates shown based on equivalent salaries in NBS.</a:t>
            </a: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63300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dirty="0">
                <a:latin typeface="Tahoma" panose="020B0604030504040204" pitchFamily="34" charset="0"/>
              </a:rPr>
              <a:t>Monthly Subscription Draw</a:t>
            </a:r>
            <a:endParaRPr lang="en-GB" sz="2400" dirty="0">
              <a:latin typeface="Tahoma" panose="020B0604030504040204" pitchFamily="34" charset="0"/>
            </a:endParaRPr>
          </a:p>
        </p:txBody>
      </p:sp>
      <p:sp>
        <p:nvSpPr>
          <p:cNvPr id="2" name="TextBox 1">
            <a:extLst>
              <a:ext uri="{FF2B5EF4-FFF2-40B4-BE49-F238E27FC236}">
                <a16:creationId xmlns:a16="http://schemas.microsoft.com/office/drawing/2014/main" id="{0D07D986-E732-4530-A0F8-29CE41335B5C}"/>
              </a:ext>
            </a:extLst>
          </p:cNvPr>
          <p:cNvSpPr txBox="1"/>
          <p:nvPr/>
        </p:nvSpPr>
        <p:spPr>
          <a:xfrm>
            <a:off x="515572" y="1514475"/>
            <a:ext cx="5580428" cy="3790781"/>
          </a:xfrm>
          <a:prstGeom prst="rect">
            <a:avLst/>
          </a:prstGeom>
          <a:noFill/>
        </p:spPr>
        <p:txBody>
          <a:bodyPr wrap="square" rtlCol="0">
            <a:spAutoFit/>
          </a:bodyPr>
          <a:lstStyle/>
          <a:p>
            <a:pPr eaLnBrk="1" hangingPunct="1">
              <a:spcBef>
                <a:spcPts val="1000"/>
              </a:spcBef>
            </a:pPr>
            <a:r>
              <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Available To Members Only…</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First Prize Of Up To £15,000</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Second Prize Of £5,000</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Third Prize Of £2,000</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Plus Other Prizes (3 of £500) </a:t>
            </a:r>
          </a:p>
          <a:p>
            <a:pPr marL="342900" indent="-342900" eaLnBrk="1" hangingPunct="1">
              <a:spcBef>
                <a:spcPts val="1000"/>
              </a:spcBef>
              <a:buBlip>
                <a:blip r:embed="rId3"/>
              </a:buBlip>
            </a:pPr>
            <a:endPar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£1 Per Chance, Maximum 10 Chances</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Join The Union, And You Could Win!</a:t>
            </a:r>
          </a:p>
          <a:p>
            <a:pPr marL="285750" indent="-285750">
              <a:buFont typeface="Arial" panose="020B0604020202020204" pitchFamily="34" charset="0"/>
              <a:buChar char="•"/>
            </a:pPr>
            <a:endParaRPr lang="en-US" dirty="0"/>
          </a:p>
        </p:txBody>
      </p:sp>
      <p:pic>
        <p:nvPicPr>
          <p:cNvPr id="6" name="Picture 5" descr="A picture containing logo&#10;&#10;Description automatically generated">
            <a:extLst>
              <a:ext uri="{FF2B5EF4-FFF2-40B4-BE49-F238E27FC236}">
                <a16:creationId xmlns:a16="http://schemas.microsoft.com/office/drawing/2014/main" id="{BF4D448D-CC0E-4EDF-812D-63A9AAD140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sp>
        <p:nvSpPr>
          <p:cNvPr id="7" name="TextBox 6">
            <a:extLst>
              <a:ext uri="{FF2B5EF4-FFF2-40B4-BE49-F238E27FC236}">
                <a16:creationId xmlns:a16="http://schemas.microsoft.com/office/drawing/2014/main" id="{708F5396-3614-43C6-979C-13C1A50EB2F0}"/>
              </a:ext>
            </a:extLst>
          </p:cNvPr>
          <p:cNvSpPr txBox="1"/>
          <p:nvPr/>
        </p:nvSpPr>
        <p:spPr>
          <a:xfrm>
            <a:off x="6096000" y="2762151"/>
            <a:ext cx="5580428" cy="1518364"/>
          </a:xfrm>
          <a:prstGeom prst="rect">
            <a:avLst/>
          </a:prstGeom>
          <a:noFill/>
        </p:spPr>
        <p:txBody>
          <a:bodyPr wrap="square" rtlCol="0">
            <a:spAutoFit/>
          </a:bodyPr>
          <a:lstStyle/>
          <a:p>
            <a:pPr algn="ctr" eaLnBrk="1" hangingPunct="1">
              <a:spcBef>
                <a:spcPts val="1000"/>
              </a:spcBef>
            </a:pPr>
            <a:r>
              <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Total Winnings in 2025:</a:t>
            </a:r>
          </a:p>
          <a:p>
            <a:pPr marL="342900" indent="-342900" eaLnBrk="1" hangingPunct="1">
              <a:spcBef>
                <a:spcPts val="1000"/>
              </a:spcBef>
              <a:buBlip>
                <a:blip r:embed="rId3"/>
              </a:buBlip>
            </a:pPr>
            <a:endParaRPr lang="en-US" altLang="en-US" sz="2400" dirty="0">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algn="ctr" eaLnBrk="1" hangingPunct="1">
              <a:spcBef>
                <a:spcPts val="1000"/>
              </a:spcBef>
            </a:pPr>
            <a:r>
              <a:rPr lang="en-US" altLang="en-US" sz="28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£282,400!</a:t>
            </a:r>
            <a:endParaRPr lang="en-US" sz="2800" b="1" dirty="0">
              <a:solidFill>
                <a:srgbClr val="E6007E"/>
              </a:solidFill>
              <a:latin typeface="Tahoma" panose="020B0604030504040204" pitchFamily="34" charset="0"/>
              <a:ea typeface="Tahoma" panose="020B0604030504040204" pitchFamily="34" charset="0"/>
              <a:cs typeface="Tahoma" panose="020B0604030504040204" pitchFamily="34" charset="0"/>
            </a:endParaRPr>
          </a:p>
        </p:txBody>
      </p:sp>
      <p:pic>
        <p:nvPicPr>
          <p:cNvPr id="10" name="Picture 9">
            <a:extLst>
              <a:ext uri="{FF2B5EF4-FFF2-40B4-BE49-F238E27FC236}">
                <a16:creationId xmlns:a16="http://schemas.microsoft.com/office/drawing/2014/main" id="{B00E2A27-3773-4BAE-84CD-72D910377C9D}"/>
              </a:ext>
            </a:extLst>
          </p:cNvPr>
          <p:cNvPicPr>
            <a:picLocks noChangeAspect="1"/>
          </p:cNvPicPr>
          <p:nvPr/>
        </p:nvPicPr>
        <p:blipFill>
          <a:blip r:embed="rId5"/>
          <a:stretch>
            <a:fillRect/>
          </a:stretch>
        </p:blipFill>
        <p:spPr>
          <a:xfrm>
            <a:off x="738644" y="5424488"/>
            <a:ext cx="4960937" cy="9699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74889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Member Benefits - Discounts</a:t>
            </a:r>
            <a:endParaRPr lang="en-GB" sz="2400">
              <a:latin typeface="Tahoma" panose="020B0604030504040204" pitchFamily="34" charset="0"/>
            </a:endParaRPr>
          </a:p>
        </p:txBody>
      </p:sp>
      <p:sp>
        <p:nvSpPr>
          <p:cNvPr id="2" name="TextBox 1">
            <a:extLst>
              <a:ext uri="{FF2B5EF4-FFF2-40B4-BE49-F238E27FC236}">
                <a16:creationId xmlns:a16="http://schemas.microsoft.com/office/drawing/2014/main" id="{0D07D986-E732-4530-A0F8-29CE41335B5C}"/>
              </a:ext>
            </a:extLst>
          </p:cNvPr>
          <p:cNvSpPr txBox="1"/>
          <p:nvPr/>
        </p:nvSpPr>
        <p:spPr>
          <a:xfrm>
            <a:off x="604155" y="1382685"/>
            <a:ext cx="10495328" cy="3970318"/>
          </a:xfrm>
          <a:prstGeom prst="rect">
            <a:avLst/>
          </a:prstGeom>
          <a:noFill/>
        </p:spPr>
        <p:txBody>
          <a:bodyPr wrap="square" rtlCol="0">
            <a:spAutoFit/>
          </a:bodyPr>
          <a:lstStyle/>
          <a:p>
            <a:pPr eaLnBrk="1" hangingPunct="1">
              <a:spcBef>
                <a:spcPts val="1000"/>
              </a:spcBef>
            </a:pPr>
            <a:r>
              <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NGSU Extras</a:t>
            </a:r>
          </a:p>
          <a:p>
            <a:pPr eaLnBrk="1" hangingPunct="1">
              <a:spcBef>
                <a:spcPts val="1000"/>
              </a:spcBef>
            </a:pPr>
            <a:r>
              <a:rPr lang="en-GB" altLang="en-US" sz="2000" dirty="0">
                <a:solidFill>
                  <a:schemeClr val="tx1"/>
                </a:solidFill>
                <a:latin typeface="Arial" panose="020B0604020202020204" pitchFamily="34" charset="0"/>
                <a:sym typeface="Arial" panose="020B0604020202020204" pitchFamily="34" charset="0"/>
              </a:rPr>
              <a:t>NGSU Extras is designed to help you make the most of your membership by providing a great package of savings with some of the best names on the high street and other fantastic offers</a:t>
            </a: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 </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Discounted Cinema Tickets</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Discounted Gym Membership</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Discounted Theme Park Tickets </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Instant Discounts including Just Eat and Deliveroo </a:t>
            </a:r>
          </a:p>
          <a:p>
            <a:pPr marL="800100" lvl="1" indent="-342900">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now available via an App so you always have access!</a:t>
            </a:r>
          </a:p>
          <a:p>
            <a:pPr marL="285750" indent="-285750">
              <a:buFont typeface="Arial" panose="020B0604020202020204" pitchFamily="34" charset="0"/>
              <a:buChar char="•"/>
            </a:pPr>
            <a:endParaRPr lang="en-US" dirty="0"/>
          </a:p>
        </p:txBody>
      </p:sp>
      <p:pic>
        <p:nvPicPr>
          <p:cNvPr id="5" name="Picture 4" descr="A picture containing logo&#10;&#10;Description automatically generated">
            <a:extLst>
              <a:ext uri="{FF2B5EF4-FFF2-40B4-BE49-F238E27FC236}">
                <a16:creationId xmlns:a16="http://schemas.microsoft.com/office/drawing/2014/main" id="{6C1C0BC9-E456-485D-9FE1-D35392597A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4512" y="5310746"/>
            <a:ext cx="2655446" cy="925200"/>
          </a:xfrm>
          <a:prstGeom prst="rect">
            <a:avLst/>
          </a:prstGeom>
        </p:spPr>
      </p:pic>
      <p:pic>
        <p:nvPicPr>
          <p:cNvPr id="10" name="Picture 9" descr="A person holding a phone&#10;&#10;Description automatically generated with low confidence">
            <a:extLst>
              <a:ext uri="{FF2B5EF4-FFF2-40B4-BE49-F238E27FC236}">
                <a16:creationId xmlns:a16="http://schemas.microsoft.com/office/drawing/2014/main" id="{ED280568-11EC-4B21-87BF-9715D85C5CCD}"/>
              </a:ext>
            </a:extLst>
          </p:cNvPr>
          <p:cNvPicPr>
            <a:picLocks noChangeAspect="1"/>
          </p:cNvPicPr>
          <p:nvPr/>
        </p:nvPicPr>
        <p:blipFill>
          <a:blip r:embed="rId5"/>
          <a:stretch>
            <a:fillRect/>
          </a:stretch>
        </p:blipFill>
        <p:spPr>
          <a:xfrm>
            <a:off x="8811761" y="3117822"/>
            <a:ext cx="2190750" cy="1771650"/>
          </a:xfrm>
          <a:prstGeom prst="rect">
            <a:avLst/>
          </a:prstGeom>
        </p:spPr>
      </p:pic>
    </p:spTree>
    <p:extLst>
      <p:ext uri="{BB962C8B-B14F-4D97-AF65-F5344CB8AC3E}">
        <p14:creationId xmlns:p14="http://schemas.microsoft.com/office/powerpoint/2010/main" val="2992080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NGSU Extras</a:t>
            </a:r>
            <a:endParaRPr lang="en-GB" sz="2400">
              <a:latin typeface="Tahoma" panose="020B060403050404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C036E1AF-5396-4CF3-80F7-B69F00CCFC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4512" y="5310746"/>
            <a:ext cx="2655446" cy="925200"/>
          </a:xfrm>
          <a:prstGeom prst="rect">
            <a:avLst/>
          </a:prstGeom>
        </p:spPr>
      </p:pic>
      <p:graphicFrame>
        <p:nvGraphicFramePr>
          <p:cNvPr id="14" name="Table 13">
            <a:extLst>
              <a:ext uri="{FF2B5EF4-FFF2-40B4-BE49-F238E27FC236}">
                <a16:creationId xmlns:a16="http://schemas.microsoft.com/office/drawing/2014/main" id="{C9330C5D-D702-4066-8F02-8533FA9E8B76}"/>
              </a:ext>
            </a:extLst>
          </p:cNvPr>
          <p:cNvGraphicFramePr>
            <a:graphicFrameLocks noGrp="1"/>
          </p:cNvGraphicFramePr>
          <p:nvPr>
            <p:extLst>
              <p:ext uri="{D42A27DB-BD31-4B8C-83A1-F6EECF244321}">
                <p14:modId xmlns:p14="http://schemas.microsoft.com/office/powerpoint/2010/main" val="245754985"/>
              </p:ext>
            </p:extLst>
          </p:nvPr>
        </p:nvGraphicFramePr>
        <p:xfrm>
          <a:off x="639027" y="1694491"/>
          <a:ext cx="7122489" cy="3346470"/>
        </p:xfrm>
        <a:graphic>
          <a:graphicData uri="http://schemas.openxmlformats.org/drawingml/2006/table">
            <a:tbl>
              <a:tblPr firstRow="1" firstCol="1" bandRow="1"/>
              <a:tblGrid>
                <a:gridCol w="1547963">
                  <a:extLst>
                    <a:ext uri="{9D8B030D-6E8A-4147-A177-3AD203B41FA5}">
                      <a16:colId xmlns:a16="http://schemas.microsoft.com/office/drawing/2014/main" val="2697611194"/>
                    </a:ext>
                  </a:extLst>
                </a:gridCol>
                <a:gridCol w="837741">
                  <a:extLst>
                    <a:ext uri="{9D8B030D-6E8A-4147-A177-3AD203B41FA5}">
                      <a16:colId xmlns:a16="http://schemas.microsoft.com/office/drawing/2014/main" val="3066804912"/>
                    </a:ext>
                  </a:extLst>
                </a:gridCol>
                <a:gridCol w="1700744">
                  <a:extLst>
                    <a:ext uri="{9D8B030D-6E8A-4147-A177-3AD203B41FA5}">
                      <a16:colId xmlns:a16="http://schemas.microsoft.com/office/drawing/2014/main" val="235305116"/>
                    </a:ext>
                  </a:extLst>
                </a:gridCol>
                <a:gridCol w="668071">
                  <a:extLst>
                    <a:ext uri="{9D8B030D-6E8A-4147-A177-3AD203B41FA5}">
                      <a16:colId xmlns:a16="http://schemas.microsoft.com/office/drawing/2014/main" val="164011238"/>
                    </a:ext>
                  </a:extLst>
                </a:gridCol>
                <a:gridCol w="1717485">
                  <a:extLst>
                    <a:ext uri="{9D8B030D-6E8A-4147-A177-3AD203B41FA5}">
                      <a16:colId xmlns:a16="http://schemas.microsoft.com/office/drawing/2014/main" val="3421470075"/>
                    </a:ext>
                  </a:extLst>
                </a:gridCol>
                <a:gridCol w="650485">
                  <a:extLst>
                    <a:ext uri="{9D8B030D-6E8A-4147-A177-3AD203B41FA5}">
                      <a16:colId xmlns:a16="http://schemas.microsoft.com/office/drawing/2014/main" val="781191850"/>
                    </a:ext>
                  </a:extLst>
                </a:gridCol>
              </a:tblGrid>
              <a:tr h="195405">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a:solidFill>
                            <a:sysClr val="windowText" lastClr="000000"/>
                          </a:solidFill>
                          <a:effectLst/>
                        </a:rPr>
                        <a:t>Adidas</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kern="1200" dirty="0">
                          <a:solidFill>
                            <a:schemeClr val="dk1"/>
                          </a:solidFill>
                          <a:effectLst/>
                          <a:latin typeface="Verdana" panose="020B0604030504040204" pitchFamily="34" charset="0"/>
                          <a:ea typeface="Verdana" panose="020B0604030504040204" pitchFamily="34" charset="0"/>
                          <a:cs typeface="+mn-cs"/>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kern="1200" dirty="0">
                          <a:solidFill>
                            <a:schemeClr val="dk1"/>
                          </a:solidFill>
                          <a:effectLst/>
                          <a:latin typeface="Verdana" panose="020B0604030504040204" pitchFamily="34" charset="0"/>
                          <a:ea typeface="Verdana" panose="020B0604030504040204" pitchFamily="34" charset="0"/>
                          <a:cs typeface="+mn-cs"/>
                        </a:rPr>
                        <a:t>Harvester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kern="1200" dirty="0">
                          <a:solidFill>
                            <a:schemeClr val="dk1"/>
                          </a:solidFill>
                          <a:effectLst/>
                          <a:latin typeface="Verdana" panose="020B0604030504040204" pitchFamily="34" charset="0"/>
                          <a:ea typeface="Verdana" panose="020B0604030504040204" pitchFamily="34" charset="0"/>
                          <a:cs typeface="+mn-cs"/>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kern="1200" dirty="0">
                          <a:solidFill>
                            <a:schemeClr val="dk1"/>
                          </a:solidFill>
                          <a:effectLst/>
                          <a:latin typeface="Verdana" panose="020B0604030504040204" pitchFamily="34" charset="0"/>
                          <a:ea typeface="Verdana" panose="020B0604030504040204" pitchFamily="34" charset="0"/>
                          <a:cs typeface="+mn-cs"/>
                        </a:rPr>
                        <a:t>Jo Malone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kern="1200">
                          <a:solidFill>
                            <a:schemeClr val="dk1"/>
                          </a:solidFill>
                          <a:effectLst/>
                          <a:latin typeface="Verdana" panose="020B0604030504040204" pitchFamily="34" charset="0"/>
                          <a:ea typeface="Verdana" panose="020B0604030504040204" pitchFamily="34" charset="0"/>
                          <a:cs typeface="+mn-cs"/>
                        </a:rPr>
                        <a:t>7%</a:t>
                      </a:r>
                      <a:endParaRPr lang="en-GB" sz="1100" b="0" kern="1200" dirty="0">
                        <a:solidFill>
                          <a:schemeClr val="dk1"/>
                        </a:solidFill>
                        <a:effectLst/>
                        <a:latin typeface="Verdana" panose="020B0604030504040204" pitchFamily="34" charset="0"/>
                        <a:ea typeface="Verdana" panose="020B0604030504040204" pitchFamily="34" charset="0"/>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1595716723"/>
                  </a:ext>
                </a:extLst>
              </a:tr>
              <a:tr h="206773">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a:solidFill>
                            <a:sysClr val="windowText" lastClr="000000"/>
                          </a:solidFill>
                          <a:effectLst/>
                        </a:rPr>
                        <a:t>All Bar One</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10%</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Google Play</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5</a:t>
                      </a:r>
                      <a:r>
                        <a:rPr lang="en-GB" sz="1100" dirty="0">
                          <a:effectLst/>
                          <a:latin typeface="Calibri" panose="020F0502020204030204" pitchFamily="34" charset="0"/>
                          <a:ea typeface="MS PGothic" panose="020B0600070205080204" pitchFamily="34" charset="-128"/>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River Island</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7%</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3535134731"/>
                  </a:ext>
                </a:extLst>
              </a:tr>
              <a:tr h="206773">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a:solidFill>
                            <a:sysClr val="windowText" lastClr="000000"/>
                          </a:solidFill>
                          <a:effectLst/>
                        </a:rPr>
                        <a:t>Argos</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5%</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H&amp;M</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8%</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Sainsbury’s</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4%</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1730555784"/>
                  </a:ext>
                </a:extLst>
              </a:tr>
              <a:tr h="206773">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a:solidFill>
                            <a:sysClr val="windowText" lastClr="000000"/>
                          </a:solidFill>
                          <a:effectLst/>
                        </a:rPr>
                        <a:t>Asda</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3%</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H Samuel</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7%</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Screwfix </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5%</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2611759655"/>
                  </a:ext>
                </a:extLst>
              </a:tr>
              <a:tr h="206773">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a:solidFill>
                            <a:sysClr val="windowText" lastClr="000000"/>
                          </a:solidFill>
                          <a:effectLst/>
                        </a:rPr>
                        <a:t>Ask Italian</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8</a:t>
                      </a:r>
                      <a:r>
                        <a:rPr lang="en-GB" sz="1100" dirty="0">
                          <a:effectLst/>
                          <a:latin typeface="Calibri" panose="020F0502020204030204" pitchFamily="34" charset="0"/>
                          <a:ea typeface="MS PGothic" panose="020B0600070205080204" pitchFamily="34" charset="-128"/>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Halfords</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7%</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Starbucks </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11%</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1021617456"/>
                  </a:ext>
                </a:extLst>
              </a:tr>
              <a:tr h="232540">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a:solidFill>
                            <a:sysClr val="windowText" lastClr="000000"/>
                          </a:solidFill>
                          <a:effectLst/>
                        </a:rPr>
                        <a:t>ASOS</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7</a:t>
                      </a:r>
                      <a:r>
                        <a:rPr lang="en-GB" sz="1100" dirty="0">
                          <a:effectLst/>
                          <a:latin typeface="Calibri" panose="020F0502020204030204" pitchFamily="34" charset="0"/>
                          <a:ea typeface="MS PGothic" panose="020B0600070205080204" pitchFamily="34" charset="-128"/>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latin typeface="Calibri" panose="020F0502020204030204" pitchFamily="34" charset="0"/>
                          <a:ea typeface="MS PGothic" panose="020B0600070205080204" pitchFamily="34" charset="-128"/>
                          <a:cs typeface="Times New Roman" panose="02020603050405020304" pitchFamily="18" charset="0"/>
                        </a:rPr>
                        <a:t>Hungry Horse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9%</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Swarovski UK</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16%</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3317506082"/>
                  </a:ext>
                </a:extLst>
              </a:tr>
              <a:tr h="233616">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a:solidFill>
                            <a:sysClr val="windowText" lastClr="000000"/>
                          </a:solidFill>
                          <a:effectLst/>
                        </a:rPr>
                        <a:t>B&amp;Q</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4%</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Iceland</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3%</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Theatre Tokens</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5%</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3188914682"/>
                  </a:ext>
                </a:extLst>
              </a:tr>
              <a:tr h="278513">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a:solidFill>
                            <a:sysClr val="windowText" lastClr="000000"/>
                          </a:solidFill>
                          <a:effectLst/>
                        </a:rPr>
                        <a:t>Beer 52</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18%</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Just Eat UK</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5%</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Toby Carvey</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10%</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2774597544"/>
                  </a:ext>
                </a:extLst>
              </a:tr>
              <a:tr h="237738">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a:solidFill>
                            <a:sysClr val="windowText" lastClr="000000"/>
                          </a:solidFill>
                          <a:effectLst/>
                        </a:rPr>
                        <a:t>Boots</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4%</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IKEA</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2%</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Tesco</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3%</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3053848806"/>
                  </a:ext>
                </a:extLst>
              </a:tr>
              <a:tr h="225388">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a:solidFill>
                            <a:sysClr val="windowText" lastClr="000000"/>
                          </a:solidFill>
                          <a:effectLst/>
                        </a:rPr>
                        <a:t>British Pub Cards</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8%-10%</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M&amp;S</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7</a:t>
                      </a:r>
                      <a:r>
                        <a:rPr lang="en-GB" sz="1100" dirty="0">
                          <a:effectLst/>
                          <a:latin typeface="Calibri" panose="020F0502020204030204" pitchFamily="34" charset="0"/>
                          <a:ea typeface="MS PGothic" panose="020B0600070205080204" pitchFamily="34" charset="-128"/>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The Entertainer</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4%</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71043073"/>
                  </a:ext>
                </a:extLst>
              </a:tr>
              <a:tr h="309760">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a:solidFill>
                            <a:sysClr val="windowText" lastClr="000000"/>
                          </a:solidFill>
                          <a:effectLst/>
                        </a:rPr>
                        <a:t>Clarks</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9</a:t>
                      </a:r>
                      <a:r>
                        <a:rPr lang="en-GB" sz="1100" dirty="0">
                          <a:effectLst/>
                          <a:latin typeface="Calibri" panose="020F0502020204030204" pitchFamily="34" charset="0"/>
                          <a:ea typeface="MS PGothic" panose="020B0600070205080204" pitchFamily="34" charset="-128"/>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Mango</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7</a:t>
                      </a:r>
                      <a:r>
                        <a:rPr lang="en-GB" sz="1100" dirty="0">
                          <a:effectLst/>
                          <a:latin typeface="Calibri" panose="020F0502020204030204" pitchFamily="34" charset="0"/>
                          <a:ea typeface="MS PGothic" panose="020B0600070205080204" pitchFamily="34" charset="-128"/>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err="1">
                          <a:effectLst/>
                        </a:rPr>
                        <a:t>Tickmaster</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5%</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2446144244"/>
                  </a:ext>
                </a:extLst>
              </a:tr>
              <a:tr h="130628">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a:solidFill>
                            <a:sysClr val="windowText" lastClr="000000"/>
                          </a:solidFill>
                          <a:effectLst/>
                        </a:rPr>
                        <a:t>Caffe Nero</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9</a:t>
                      </a:r>
                      <a:r>
                        <a:rPr lang="en-GB" sz="1100" dirty="0">
                          <a:effectLst/>
                          <a:latin typeface="Calibri" panose="020F0502020204030204" pitchFamily="34" charset="0"/>
                          <a:ea typeface="MS PGothic" panose="020B0600070205080204" pitchFamily="34" charset="-128"/>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Morrisons</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3%</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Uber Eats</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3%</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1503016057"/>
                  </a:ext>
                </a:extLst>
              </a:tr>
              <a:tr h="221422">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err="1">
                          <a:solidFill>
                            <a:sysClr val="windowText" lastClr="000000"/>
                          </a:solidFill>
                          <a:effectLst/>
                        </a:rPr>
                        <a:t>Currys</a:t>
                      </a:r>
                      <a:r>
                        <a:rPr lang="en-GB" sz="1100" b="0" dirty="0">
                          <a:solidFill>
                            <a:sysClr val="windowText" lastClr="000000"/>
                          </a:solidFill>
                          <a:effectLst/>
                        </a:rPr>
                        <a:t> PC world</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6%</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New Look</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7%</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solidFill>
                            <a:schemeClr val="dk1"/>
                          </a:solidFill>
                          <a:effectLst/>
                          <a:latin typeface="Calibri" panose="020F0502020204030204" pitchFamily="34" charset="0"/>
                          <a:ea typeface="MS PGothic" panose="020B0600070205080204" pitchFamily="34" charset="-128"/>
                          <a:cs typeface="Times New Roman" panose="02020603050405020304" pitchFamily="18" charset="0"/>
                        </a:rPr>
                        <a:t>Miller &amp; Carter</a:t>
                      </a:r>
                      <a:endParaRPr lang="en-GB" sz="1100" dirty="0">
                        <a:solidFill>
                          <a:schemeClr val="dk1"/>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10%</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2163323588"/>
                  </a:ext>
                </a:extLst>
              </a:tr>
              <a:tr h="206773">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a:solidFill>
                            <a:sysClr val="windowText" lastClr="000000"/>
                          </a:solidFill>
                          <a:effectLst/>
                        </a:rPr>
                        <a:t>Deliveroo</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latin typeface="Calibri" panose="020F0502020204030204" pitchFamily="34" charset="0"/>
                          <a:ea typeface="MS PGothic" panose="020B0600070205080204" pitchFamily="34" charset="-128"/>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Nike</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6%</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Zizzi</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8%</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65974639"/>
                  </a:ext>
                </a:extLst>
              </a:tr>
              <a:tr h="206773">
                <a:tc>
                  <a:txBody>
                    <a:bodyPr/>
                    <a:lstStyle>
                      <a:lvl1pPr marL="0" algn="l" defTabSz="914400" rtl="0" eaLnBrk="1" latinLnBrk="0" hangingPunct="1">
                        <a:defRPr sz="1800" b="1" kern="1200">
                          <a:solidFill>
                            <a:schemeClr val="lt1"/>
                          </a:solidFill>
                          <a:latin typeface="Verdana"/>
                          <a:ea typeface="Heiti SC Light"/>
                          <a:cs typeface="Heiti SC Light"/>
                        </a:defRPr>
                      </a:lvl1pPr>
                      <a:lvl2pPr marL="457200" algn="l" defTabSz="914400" rtl="0" eaLnBrk="1" latinLnBrk="0" hangingPunct="1">
                        <a:defRPr sz="1800" b="1" kern="1200">
                          <a:solidFill>
                            <a:schemeClr val="lt1"/>
                          </a:solidFill>
                          <a:latin typeface="Verdana"/>
                          <a:ea typeface="Heiti SC Light"/>
                          <a:cs typeface="Heiti SC Light"/>
                        </a:defRPr>
                      </a:lvl2pPr>
                      <a:lvl3pPr marL="914400" algn="l" defTabSz="914400" rtl="0" eaLnBrk="1" latinLnBrk="0" hangingPunct="1">
                        <a:defRPr sz="1800" b="1" kern="1200">
                          <a:solidFill>
                            <a:schemeClr val="lt1"/>
                          </a:solidFill>
                          <a:latin typeface="Verdana"/>
                          <a:ea typeface="Heiti SC Light"/>
                          <a:cs typeface="Heiti SC Light"/>
                        </a:defRPr>
                      </a:lvl3pPr>
                      <a:lvl4pPr marL="1371600" algn="l" defTabSz="914400" rtl="0" eaLnBrk="1" latinLnBrk="0" hangingPunct="1">
                        <a:defRPr sz="1800" b="1" kern="1200">
                          <a:solidFill>
                            <a:schemeClr val="lt1"/>
                          </a:solidFill>
                          <a:latin typeface="Verdana"/>
                          <a:ea typeface="Heiti SC Light"/>
                          <a:cs typeface="Heiti SC Light"/>
                        </a:defRPr>
                      </a:lvl4pPr>
                      <a:lvl5pPr marL="1828800" algn="l" defTabSz="914400" rtl="0" eaLnBrk="1" latinLnBrk="0" hangingPunct="1">
                        <a:defRPr sz="1800" b="1" kern="1200">
                          <a:solidFill>
                            <a:schemeClr val="lt1"/>
                          </a:solidFill>
                          <a:latin typeface="Verdana"/>
                          <a:ea typeface="Heiti SC Light"/>
                          <a:cs typeface="Heiti SC Light"/>
                        </a:defRPr>
                      </a:lvl5pPr>
                      <a:lvl6pPr marL="2286000" algn="l" defTabSz="914400" rtl="0" eaLnBrk="1" latinLnBrk="0" hangingPunct="1">
                        <a:defRPr sz="1800" b="1" kern="1200">
                          <a:solidFill>
                            <a:schemeClr val="lt1"/>
                          </a:solidFill>
                          <a:latin typeface="Verdana"/>
                          <a:ea typeface="Heiti SC Light"/>
                          <a:cs typeface="Heiti SC Light"/>
                        </a:defRPr>
                      </a:lvl6pPr>
                      <a:lvl7pPr marL="2743200" algn="l" defTabSz="914400" rtl="0" eaLnBrk="1" latinLnBrk="0" hangingPunct="1">
                        <a:defRPr sz="1800" b="1" kern="1200">
                          <a:solidFill>
                            <a:schemeClr val="lt1"/>
                          </a:solidFill>
                          <a:latin typeface="Verdana"/>
                          <a:ea typeface="Heiti SC Light"/>
                          <a:cs typeface="Heiti SC Light"/>
                        </a:defRPr>
                      </a:lvl7pPr>
                      <a:lvl8pPr marL="3200400" algn="l" defTabSz="914400" rtl="0" eaLnBrk="1" latinLnBrk="0" hangingPunct="1">
                        <a:defRPr sz="1800" b="1" kern="1200">
                          <a:solidFill>
                            <a:schemeClr val="lt1"/>
                          </a:solidFill>
                          <a:latin typeface="Verdana"/>
                          <a:ea typeface="Heiti SC Light"/>
                          <a:cs typeface="Heiti SC Light"/>
                        </a:defRPr>
                      </a:lvl8pPr>
                      <a:lvl9pPr marL="3657600" algn="l" defTabSz="914400" rtl="0" eaLnBrk="1" latinLnBrk="0" hangingPunct="1">
                        <a:defRPr sz="1800" b="1" kern="1200">
                          <a:solidFill>
                            <a:schemeClr val="lt1"/>
                          </a:solidFill>
                          <a:latin typeface="Verdana"/>
                          <a:ea typeface="Heiti SC Light"/>
                          <a:cs typeface="Heiti SC Light"/>
                        </a:defRPr>
                      </a:lvl9pPr>
                    </a:lstStyle>
                    <a:p>
                      <a:pPr>
                        <a:lnSpc>
                          <a:spcPct val="107000"/>
                        </a:lnSpc>
                      </a:pPr>
                      <a:r>
                        <a:rPr lang="en-GB" sz="1100" b="0" dirty="0">
                          <a:solidFill>
                            <a:sysClr val="windowText" lastClr="000000"/>
                          </a:solidFill>
                          <a:effectLst/>
                        </a:rPr>
                        <a:t>Foot locker</a:t>
                      </a:r>
                      <a:endParaRPr lang="en-GB" sz="1100" b="0" dirty="0">
                        <a:solidFill>
                          <a:sysClr val="windowText" lastClr="000000"/>
                        </a:solidFill>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9%</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Pizza Hut</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9%</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GB" sz="1100" dirty="0">
                          <a:effectLst/>
                        </a:rPr>
                        <a:t>Wagamama</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tc>
                  <a:txBody>
                    <a:bodyPr/>
                    <a:lstStyle>
                      <a:lvl1pPr marL="0" algn="l" defTabSz="914400" rtl="0" eaLnBrk="1" latinLnBrk="0" hangingPunct="1">
                        <a:defRPr sz="1800" kern="1200">
                          <a:solidFill>
                            <a:schemeClr val="dk1"/>
                          </a:solidFill>
                          <a:latin typeface="Verdana"/>
                          <a:ea typeface="Heiti SC Light"/>
                          <a:cs typeface="Heiti SC Light"/>
                        </a:defRPr>
                      </a:lvl1pPr>
                      <a:lvl2pPr marL="457200" algn="l" defTabSz="914400" rtl="0" eaLnBrk="1" latinLnBrk="0" hangingPunct="1">
                        <a:defRPr sz="1800" kern="1200">
                          <a:solidFill>
                            <a:schemeClr val="dk1"/>
                          </a:solidFill>
                          <a:latin typeface="Verdana"/>
                          <a:ea typeface="Heiti SC Light"/>
                          <a:cs typeface="Heiti SC Light"/>
                        </a:defRPr>
                      </a:lvl2pPr>
                      <a:lvl3pPr marL="914400" algn="l" defTabSz="914400" rtl="0" eaLnBrk="1" latinLnBrk="0" hangingPunct="1">
                        <a:defRPr sz="1800" kern="1200">
                          <a:solidFill>
                            <a:schemeClr val="dk1"/>
                          </a:solidFill>
                          <a:latin typeface="Verdana"/>
                          <a:ea typeface="Heiti SC Light"/>
                          <a:cs typeface="Heiti SC Light"/>
                        </a:defRPr>
                      </a:lvl3pPr>
                      <a:lvl4pPr marL="1371600" algn="l" defTabSz="914400" rtl="0" eaLnBrk="1" latinLnBrk="0" hangingPunct="1">
                        <a:defRPr sz="1800" kern="1200">
                          <a:solidFill>
                            <a:schemeClr val="dk1"/>
                          </a:solidFill>
                          <a:latin typeface="Verdana"/>
                          <a:ea typeface="Heiti SC Light"/>
                          <a:cs typeface="Heiti SC Light"/>
                        </a:defRPr>
                      </a:lvl4pPr>
                      <a:lvl5pPr marL="1828800" algn="l" defTabSz="914400" rtl="0" eaLnBrk="1" latinLnBrk="0" hangingPunct="1">
                        <a:defRPr sz="1800" kern="1200">
                          <a:solidFill>
                            <a:schemeClr val="dk1"/>
                          </a:solidFill>
                          <a:latin typeface="Verdana"/>
                          <a:ea typeface="Heiti SC Light"/>
                          <a:cs typeface="Heiti SC Light"/>
                        </a:defRPr>
                      </a:lvl5pPr>
                      <a:lvl6pPr marL="2286000" algn="l" defTabSz="914400" rtl="0" eaLnBrk="1" latinLnBrk="0" hangingPunct="1">
                        <a:defRPr sz="1800" kern="1200">
                          <a:solidFill>
                            <a:schemeClr val="dk1"/>
                          </a:solidFill>
                          <a:latin typeface="Verdana"/>
                          <a:ea typeface="Heiti SC Light"/>
                          <a:cs typeface="Heiti SC Light"/>
                        </a:defRPr>
                      </a:lvl6pPr>
                      <a:lvl7pPr marL="2743200" algn="l" defTabSz="914400" rtl="0" eaLnBrk="1" latinLnBrk="0" hangingPunct="1">
                        <a:defRPr sz="1800" kern="1200">
                          <a:solidFill>
                            <a:schemeClr val="dk1"/>
                          </a:solidFill>
                          <a:latin typeface="Verdana"/>
                          <a:ea typeface="Heiti SC Light"/>
                          <a:cs typeface="Heiti SC Light"/>
                        </a:defRPr>
                      </a:lvl7pPr>
                      <a:lvl8pPr marL="3200400" algn="l" defTabSz="914400" rtl="0" eaLnBrk="1" latinLnBrk="0" hangingPunct="1">
                        <a:defRPr sz="1800" kern="1200">
                          <a:solidFill>
                            <a:schemeClr val="dk1"/>
                          </a:solidFill>
                          <a:latin typeface="Verdana"/>
                          <a:ea typeface="Heiti SC Light"/>
                          <a:cs typeface="Heiti SC Light"/>
                        </a:defRPr>
                      </a:lvl8pPr>
                      <a:lvl9pPr marL="3657600" algn="l" defTabSz="914400" rtl="0" eaLnBrk="1" latinLnBrk="0" hangingPunct="1">
                        <a:defRPr sz="1800" kern="1200">
                          <a:solidFill>
                            <a:schemeClr val="dk1"/>
                          </a:solidFill>
                          <a:latin typeface="Verdana"/>
                          <a:ea typeface="Heiti SC Light"/>
                          <a:cs typeface="Heiti SC Light"/>
                        </a:defRPr>
                      </a:lvl9pPr>
                    </a:lstStyle>
                    <a:p>
                      <a:pPr>
                        <a:lnSpc>
                          <a:spcPct val="107000"/>
                        </a:lnSpc>
                      </a:pPr>
                      <a:r>
                        <a:rPr lang="en-US" sz="1100" dirty="0">
                          <a:effectLst/>
                          <a:latin typeface="Calibri" panose="020F0502020204030204" pitchFamily="34" charset="0"/>
                          <a:ea typeface="MS PGothic" panose="020B0600070205080204" pitchFamily="34" charset="-128"/>
                          <a:cs typeface="Times New Roman" panose="02020603050405020304" pitchFamily="18" charset="0"/>
                        </a:rPr>
                        <a:t>9%</a:t>
                      </a:r>
                      <a:endParaRPr lang="en-GB" sz="1100" dirty="0">
                        <a:effectLst/>
                        <a:latin typeface="Calibri" panose="020F050202020403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pattFill prst="pct5">
                      <a:fgClr>
                        <a:srgbClr val="FFFFFF"/>
                      </a:fgClr>
                      <a:bgClr>
                        <a:schemeClr val="bg1"/>
                      </a:bgClr>
                    </a:pattFill>
                  </a:tcPr>
                </a:tc>
                <a:extLst>
                  <a:ext uri="{0D108BD9-81ED-4DB2-BD59-A6C34878D82A}">
                    <a16:rowId xmlns:a16="http://schemas.microsoft.com/office/drawing/2014/main" val="1320475751"/>
                  </a:ext>
                </a:extLst>
              </a:tr>
            </a:tbl>
          </a:graphicData>
        </a:graphic>
      </p:graphicFrame>
      <p:pic>
        <p:nvPicPr>
          <p:cNvPr id="15" name="Picture 14" descr="A person holding a phone&#10;&#10;Description automatically generated with low confidence">
            <a:extLst>
              <a:ext uri="{FF2B5EF4-FFF2-40B4-BE49-F238E27FC236}">
                <a16:creationId xmlns:a16="http://schemas.microsoft.com/office/drawing/2014/main" id="{14298F38-8001-4B9F-BF73-F284DE85D4C7}"/>
              </a:ext>
            </a:extLst>
          </p:cNvPr>
          <p:cNvPicPr>
            <a:picLocks noChangeAspect="1"/>
          </p:cNvPicPr>
          <p:nvPr/>
        </p:nvPicPr>
        <p:blipFill>
          <a:blip r:embed="rId4"/>
          <a:stretch>
            <a:fillRect/>
          </a:stretch>
        </p:blipFill>
        <p:spPr>
          <a:xfrm>
            <a:off x="9279208" y="1677180"/>
            <a:ext cx="2190750" cy="1771650"/>
          </a:xfrm>
          <a:prstGeom prst="rect">
            <a:avLst/>
          </a:prstGeom>
        </p:spPr>
      </p:pic>
      <p:sp>
        <p:nvSpPr>
          <p:cNvPr id="17" name="TextBox 16">
            <a:extLst>
              <a:ext uri="{FF2B5EF4-FFF2-40B4-BE49-F238E27FC236}">
                <a16:creationId xmlns:a16="http://schemas.microsoft.com/office/drawing/2014/main" id="{483C2338-F34B-42BD-917C-9C77A16C60F0}"/>
              </a:ext>
            </a:extLst>
          </p:cNvPr>
          <p:cNvSpPr txBox="1"/>
          <p:nvPr/>
        </p:nvSpPr>
        <p:spPr>
          <a:xfrm>
            <a:off x="595483" y="5900057"/>
            <a:ext cx="6592959" cy="923330"/>
          </a:xfrm>
          <a:prstGeom prst="rect">
            <a:avLst/>
          </a:prstGeom>
          <a:noFill/>
        </p:spPr>
        <p:txBody>
          <a:bodyPr wrap="none" rtlCol="0">
            <a:spAutoFit/>
          </a:bodyPr>
          <a:lstStyle/>
          <a:p>
            <a:r>
              <a:rPr lang="en-GB" sz="1800" i="1" dirty="0">
                <a:latin typeface="Calibri" panose="020F0502020204030204" pitchFamily="34" charset="0"/>
                <a:cs typeface="Calibri" panose="020F0502020204030204" pitchFamily="34" charset="0"/>
              </a:rPr>
              <a:t>Discounts correct as </a:t>
            </a:r>
            <a:r>
              <a:rPr lang="en-GB" i="1" dirty="0">
                <a:latin typeface="Calibri" panose="020F0502020204030204" pitchFamily="34" charset="0"/>
                <a:cs typeface="Calibri" panose="020F0502020204030204" pitchFamily="34" charset="0"/>
              </a:rPr>
              <a:t>of  13 October 2026  </a:t>
            </a:r>
            <a:r>
              <a:rPr lang="en-GB" sz="1800" i="1" dirty="0">
                <a:latin typeface="Calibri" panose="020F0502020204030204" pitchFamily="34" charset="0"/>
                <a:cs typeface="Calibri" panose="020F0502020204030204" pitchFamily="34" charset="0"/>
              </a:rPr>
              <a:t>and are subject to change</a:t>
            </a:r>
          </a:p>
          <a:p>
            <a:r>
              <a:rPr lang="en-GB" b="1" i="1" dirty="0">
                <a:latin typeface="Calibri" panose="020F0502020204030204" pitchFamily="34" charset="0"/>
                <a:cs typeface="Calibri" panose="020F0502020204030204" pitchFamily="34" charset="0"/>
              </a:rPr>
              <a:t>Also, you can still use your loyalty cards with the retailers </a:t>
            </a:r>
          </a:p>
          <a:p>
            <a:endParaRPr lang="en-GB" sz="18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3230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Additional Member Discounts</a:t>
            </a:r>
            <a:endParaRPr lang="en-GB" sz="2400">
              <a:latin typeface="Tahoma" panose="020B0604030504040204" pitchFamily="34" charset="0"/>
            </a:endParaRPr>
          </a:p>
        </p:txBody>
      </p:sp>
      <p:sp>
        <p:nvSpPr>
          <p:cNvPr id="2" name="TextBox 1">
            <a:extLst>
              <a:ext uri="{FF2B5EF4-FFF2-40B4-BE49-F238E27FC236}">
                <a16:creationId xmlns:a16="http://schemas.microsoft.com/office/drawing/2014/main" id="{0D07D986-E732-4530-A0F8-29CE41335B5C}"/>
              </a:ext>
            </a:extLst>
          </p:cNvPr>
          <p:cNvSpPr txBox="1"/>
          <p:nvPr/>
        </p:nvSpPr>
        <p:spPr>
          <a:xfrm>
            <a:off x="515571" y="1514476"/>
            <a:ext cx="10495329" cy="2910156"/>
          </a:xfrm>
          <a:prstGeom prst="rect">
            <a:avLst/>
          </a:prstGeom>
          <a:noFill/>
        </p:spPr>
        <p:txBody>
          <a:bodyPr wrap="square" rtlCol="0">
            <a:spAutoFit/>
          </a:bodyPr>
          <a:lstStyle/>
          <a:p>
            <a:pPr algn="just">
              <a:lnSpc>
                <a:spcPct val="107000"/>
              </a:lnSpc>
              <a:spcBef>
                <a:spcPts val="600"/>
              </a:spcBef>
              <a:spcAft>
                <a:spcPts val="2640"/>
              </a:spcAft>
            </a:pPr>
            <a:endParaRPr lang="en-GB" sz="1800" kern="0" dirty="0">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07000"/>
              </a:lnSpc>
              <a:spcBef>
                <a:spcPts val="600"/>
              </a:spcBef>
              <a:spcAft>
                <a:spcPts val="2640"/>
              </a:spcAft>
            </a:pPr>
            <a:endParaRPr lang="en-GB" sz="1800" kern="0" dirty="0">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07000"/>
              </a:lnSpc>
              <a:spcBef>
                <a:spcPts val="600"/>
              </a:spcBef>
              <a:spcAft>
                <a:spcPts val="264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eaLnBrk="1" hangingPunct="1">
              <a:spcBef>
                <a:spcPts val="1000"/>
              </a:spcBef>
            </a:pPr>
            <a:endPar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endParaRPr>
          </a:p>
          <a:p>
            <a:pPr marL="285750" indent="-285750">
              <a:buFont typeface="Arial" panose="020B0604020202020204" pitchFamily="34" charset="0"/>
              <a:buChar char="•"/>
            </a:pPr>
            <a:endParaRPr lang="en-US" dirty="0"/>
          </a:p>
        </p:txBody>
      </p:sp>
      <p:pic>
        <p:nvPicPr>
          <p:cNvPr id="7" name="Picture 6" descr="A picture containing logo&#10;&#10;Description automatically generated">
            <a:extLst>
              <a:ext uri="{FF2B5EF4-FFF2-40B4-BE49-F238E27FC236}">
                <a16:creationId xmlns:a16="http://schemas.microsoft.com/office/drawing/2014/main" id="{FB87C2E2-B64E-40F0-9215-71C923BD10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sp>
        <p:nvSpPr>
          <p:cNvPr id="3" name="AutoShape 2">
            <a:extLst>
              <a:ext uri="{FF2B5EF4-FFF2-40B4-BE49-F238E27FC236}">
                <a16:creationId xmlns:a16="http://schemas.microsoft.com/office/drawing/2014/main" id="{1147C39B-E319-1497-C1F1-CA74F016C60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descr="A blue background with text and a blue square with a blue triangle with a blue triangle with a white triangle with a blue triangle with a white triangle with a blue triangle with a white triangle with a&#10;&#10;Description automatically generated">
            <a:extLst>
              <a:ext uri="{FF2B5EF4-FFF2-40B4-BE49-F238E27FC236}">
                <a16:creationId xmlns:a16="http://schemas.microsoft.com/office/drawing/2014/main" id="{B27E2642-EEBB-BE6D-B5F2-B9E80172DB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571" y="1214695"/>
            <a:ext cx="8073625" cy="5079425"/>
          </a:xfrm>
          <a:prstGeom prst="rect">
            <a:avLst/>
          </a:prstGeom>
        </p:spPr>
      </p:pic>
    </p:spTree>
    <p:extLst>
      <p:ext uri="{BB962C8B-B14F-4D97-AF65-F5344CB8AC3E}">
        <p14:creationId xmlns:p14="http://schemas.microsoft.com/office/powerpoint/2010/main" val="1306173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Additional Member Discounts</a:t>
            </a:r>
          </a:p>
        </p:txBody>
      </p:sp>
      <p:sp>
        <p:nvSpPr>
          <p:cNvPr id="2" name="TextBox 1">
            <a:extLst>
              <a:ext uri="{FF2B5EF4-FFF2-40B4-BE49-F238E27FC236}">
                <a16:creationId xmlns:a16="http://schemas.microsoft.com/office/drawing/2014/main" id="{0D07D986-E732-4530-A0F8-29CE41335B5C}"/>
              </a:ext>
            </a:extLst>
          </p:cNvPr>
          <p:cNvSpPr txBox="1"/>
          <p:nvPr/>
        </p:nvSpPr>
        <p:spPr>
          <a:xfrm>
            <a:off x="515572" y="1514475"/>
            <a:ext cx="6277114" cy="1821011"/>
          </a:xfrm>
          <a:prstGeom prst="rect">
            <a:avLst/>
          </a:prstGeom>
          <a:noFill/>
        </p:spPr>
        <p:txBody>
          <a:bodyPr wrap="square" rtlCol="0">
            <a:spAutoFit/>
          </a:bodyPr>
          <a:lstStyle/>
          <a:p>
            <a:pPr eaLnBrk="1" hangingPunct="1">
              <a:spcBef>
                <a:spcPts val="1000"/>
              </a:spcBef>
            </a:pPr>
            <a:r>
              <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Hotpoint VIP </a:t>
            </a:r>
          </a:p>
          <a:p>
            <a:pPr eaLnBrk="1" hangingPunct="1">
              <a:spcBef>
                <a:spcPts val="1000"/>
              </a:spcBef>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Exclusive to NGSU offer savings of up to 15%. Introducing, the Hotpoint</a:t>
            </a:r>
            <a:r>
              <a:rPr lang="en-US" altLang="en-US" sz="2000" dirty="0">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 VIP</a:t>
            </a: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 offering exclusive pricing on Hotpoint, Whirlpool and Indesit products – over 850 different appliances.</a:t>
            </a:r>
            <a:endParaRPr lang="en-US" dirty="0"/>
          </a:p>
        </p:txBody>
      </p:sp>
      <p:pic>
        <p:nvPicPr>
          <p:cNvPr id="6" name="Picture 5" descr="A picture containing logo&#10;&#10;Description automatically generated">
            <a:extLst>
              <a:ext uri="{FF2B5EF4-FFF2-40B4-BE49-F238E27FC236}">
                <a16:creationId xmlns:a16="http://schemas.microsoft.com/office/drawing/2014/main" id="{BF4D448D-CC0E-4EDF-812D-63A9AAD140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sp>
        <p:nvSpPr>
          <p:cNvPr id="7" name="TextBox 6">
            <a:extLst>
              <a:ext uri="{FF2B5EF4-FFF2-40B4-BE49-F238E27FC236}">
                <a16:creationId xmlns:a16="http://schemas.microsoft.com/office/drawing/2014/main" id="{A5B3FD9A-618B-453D-A9A0-DC9D562715CC}"/>
              </a:ext>
            </a:extLst>
          </p:cNvPr>
          <p:cNvSpPr txBox="1"/>
          <p:nvPr/>
        </p:nvSpPr>
        <p:spPr>
          <a:xfrm>
            <a:off x="5921829" y="3721553"/>
            <a:ext cx="5084876" cy="1790234"/>
          </a:xfrm>
          <a:prstGeom prst="rect">
            <a:avLst/>
          </a:prstGeom>
          <a:noFill/>
        </p:spPr>
        <p:txBody>
          <a:bodyPr wrap="square" rtlCol="0">
            <a:spAutoFit/>
          </a:bodyPr>
          <a:lstStyle/>
          <a:p>
            <a:pPr eaLnBrk="1" hangingPunct="1">
              <a:spcBef>
                <a:spcPts val="1000"/>
              </a:spcBef>
            </a:pPr>
            <a:r>
              <a:rPr lang="en-US" altLang="en-US" sz="2400" b="1">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Virgin Experience Days </a:t>
            </a:r>
          </a:p>
          <a:p>
            <a:pPr eaLnBrk="1" hangingPunct="1">
              <a:spcBef>
                <a:spcPts val="1000"/>
              </a:spcBef>
            </a:pPr>
            <a:r>
              <a:rPr lang="en-US" altLang="en-US" sz="200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We have teamed up with Virgin Experience Days to offer you an exclusive 15% discount on all full priced experiences. </a:t>
            </a:r>
          </a:p>
          <a:p>
            <a:pPr marL="285750" indent="-285750">
              <a:buFont typeface="Arial" panose="020B0604020202020204" pitchFamily="34" charset="0"/>
              <a:buChar char="•"/>
            </a:pPr>
            <a:endParaRPr lang="en-US"/>
          </a:p>
        </p:txBody>
      </p:sp>
      <p:pic>
        <p:nvPicPr>
          <p:cNvPr id="11" name="Picture 1">
            <a:extLst>
              <a:ext uri="{FF2B5EF4-FFF2-40B4-BE49-F238E27FC236}">
                <a16:creationId xmlns:a16="http://schemas.microsoft.com/office/drawing/2014/main" id="{4BF97E12-CED3-42FD-9A64-32A7DDD5B51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8212" y="4065485"/>
            <a:ext cx="2736376" cy="110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AEC5F49A-C18B-809D-BAD3-2C9C165C7CEF}"/>
              </a:ext>
            </a:extLst>
          </p:cNvPr>
          <p:cNvPicPr>
            <a:picLocks noChangeAspect="1"/>
          </p:cNvPicPr>
          <p:nvPr/>
        </p:nvPicPr>
        <p:blipFill>
          <a:blip r:embed="rId5"/>
          <a:stretch>
            <a:fillRect/>
          </a:stretch>
        </p:blipFill>
        <p:spPr>
          <a:xfrm>
            <a:off x="8079225" y="2009194"/>
            <a:ext cx="1924050" cy="361950"/>
          </a:xfrm>
          <a:prstGeom prst="rect">
            <a:avLst/>
          </a:prstGeom>
        </p:spPr>
      </p:pic>
    </p:spTree>
    <p:extLst>
      <p:ext uri="{BB962C8B-B14F-4D97-AF65-F5344CB8AC3E}">
        <p14:creationId xmlns:p14="http://schemas.microsoft.com/office/powerpoint/2010/main" val="4147605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Additional Member Discounts</a:t>
            </a:r>
            <a:endParaRPr lang="en-GB" sz="2400">
              <a:latin typeface="Tahoma" panose="020B0604030504040204" pitchFamily="34" charset="0"/>
            </a:endParaRPr>
          </a:p>
        </p:txBody>
      </p:sp>
      <p:sp>
        <p:nvSpPr>
          <p:cNvPr id="2" name="TextBox 1">
            <a:extLst>
              <a:ext uri="{FF2B5EF4-FFF2-40B4-BE49-F238E27FC236}">
                <a16:creationId xmlns:a16="http://schemas.microsoft.com/office/drawing/2014/main" id="{0D07D986-E732-4530-A0F8-29CE41335B5C}"/>
              </a:ext>
            </a:extLst>
          </p:cNvPr>
          <p:cNvSpPr txBox="1"/>
          <p:nvPr/>
        </p:nvSpPr>
        <p:spPr>
          <a:xfrm>
            <a:off x="515572" y="1514475"/>
            <a:ext cx="10495328" cy="4534575"/>
          </a:xfrm>
          <a:prstGeom prst="rect">
            <a:avLst/>
          </a:prstGeom>
          <a:noFill/>
        </p:spPr>
        <p:txBody>
          <a:bodyPr wrap="square" rtlCol="0">
            <a:spAutoFit/>
          </a:bodyPr>
          <a:lstStyle/>
          <a:p>
            <a:pPr eaLnBrk="1" hangingPunct="1">
              <a:spcBef>
                <a:spcPts val="1000"/>
              </a:spcBef>
            </a:pPr>
            <a:r>
              <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NGSU Travel Club – Benchmark Travel </a:t>
            </a:r>
          </a:p>
          <a:p>
            <a:pPr eaLnBrk="1" hangingPunct="1">
              <a:spcBef>
                <a:spcPts val="1000"/>
              </a:spcBef>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The NGSU Travel Club provides fantastic travel deals and will try to beat ANY OTHER travel agent</a:t>
            </a:r>
            <a:r>
              <a:rPr lang="en-US" altLang="en-US" sz="2000" dirty="0">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 &amp; website. Also, available for your family</a:t>
            </a:r>
            <a:endPar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eaLnBrk="1" hangingPunct="1">
              <a:spcBef>
                <a:spcPts val="1000"/>
              </a:spcBef>
            </a:pPr>
            <a:endPar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Extra Discount for Members</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Summer Breaks </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Winter Breaks</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Cruises </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Wedding &amp; Stag/Hen events </a:t>
            </a:r>
          </a:p>
          <a:p>
            <a:pPr eaLnBrk="1" hangingPunct="1">
              <a:spcBef>
                <a:spcPts val="1000"/>
              </a:spcBef>
            </a:pPr>
            <a:endPar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marL="285750" indent="-285750">
              <a:buFont typeface="Arial" panose="020B0604020202020204" pitchFamily="34" charset="0"/>
              <a:buChar char="•"/>
            </a:pPr>
            <a:endParaRPr lang="en-US" dirty="0"/>
          </a:p>
        </p:txBody>
      </p:sp>
      <p:pic>
        <p:nvPicPr>
          <p:cNvPr id="7" name="Picture 6" descr="A picture containing logo&#10;&#10;Description automatically generated">
            <a:extLst>
              <a:ext uri="{FF2B5EF4-FFF2-40B4-BE49-F238E27FC236}">
                <a16:creationId xmlns:a16="http://schemas.microsoft.com/office/drawing/2014/main" id="{FB87C2E2-B64E-40F0-9215-71C923BD10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pic>
        <p:nvPicPr>
          <p:cNvPr id="10" name="Picture 9">
            <a:extLst>
              <a:ext uri="{FF2B5EF4-FFF2-40B4-BE49-F238E27FC236}">
                <a16:creationId xmlns:a16="http://schemas.microsoft.com/office/drawing/2014/main" id="{6832D1E2-4E70-48D7-9F5D-C5A24677EF95}"/>
              </a:ext>
            </a:extLst>
          </p:cNvPr>
          <p:cNvPicPr>
            <a:picLocks noChangeAspect="1"/>
          </p:cNvPicPr>
          <p:nvPr/>
        </p:nvPicPr>
        <p:blipFill>
          <a:blip r:embed="rId5"/>
          <a:stretch>
            <a:fillRect/>
          </a:stretch>
        </p:blipFill>
        <p:spPr>
          <a:xfrm>
            <a:off x="7786947" y="2608282"/>
            <a:ext cx="3716337" cy="23225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1694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Additional Member Discounts</a:t>
            </a:r>
            <a:endParaRPr lang="en-GB" sz="2400">
              <a:latin typeface="Tahoma" panose="020B0604030504040204" pitchFamily="34" charset="0"/>
            </a:endParaRPr>
          </a:p>
        </p:txBody>
      </p:sp>
      <p:sp>
        <p:nvSpPr>
          <p:cNvPr id="2" name="TextBox 1">
            <a:extLst>
              <a:ext uri="{FF2B5EF4-FFF2-40B4-BE49-F238E27FC236}">
                <a16:creationId xmlns:a16="http://schemas.microsoft.com/office/drawing/2014/main" id="{0D07D986-E732-4530-A0F8-29CE41335B5C}"/>
              </a:ext>
            </a:extLst>
          </p:cNvPr>
          <p:cNvSpPr txBox="1"/>
          <p:nvPr/>
        </p:nvSpPr>
        <p:spPr>
          <a:xfrm>
            <a:off x="589326" y="1629926"/>
            <a:ext cx="10495328" cy="4288353"/>
          </a:xfrm>
          <a:prstGeom prst="rect">
            <a:avLst/>
          </a:prstGeom>
          <a:noFill/>
        </p:spPr>
        <p:txBody>
          <a:bodyPr wrap="square" rtlCol="0">
            <a:spAutoFit/>
          </a:bodyPr>
          <a:lstStyle/>
          <a:p>
            <a:pPr eaLnBrk="1" hangingPunct="1">
              <a:spcBef>
                <a:spcPts val="1000"/>
              </a:spcBef>
            </a:pPr>
            <a:r>
              <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Holiday Extras  </a:t>
            </a:r>
          </a:p>
          <a:p>
            <a:pPr eaLnBrk="1" hangingPunct="1">
              <a:spcBef>
                <a:spcPts val="1000"/>
              </a:spcBef>
            </a:pPr>
            <a:endPar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endParaRPr>
          </a:p>
          <a:p>
            <a:pPr eaLnBrk="1" hangingPunct="1">
              <a:spcBef>
                <a:spcPts val="1000"/>
              </a:spcBef>
            </a:pPr>
            <a:r>
              <a:rPr lang="en-US" altLang="en-US" sz="2000" b="1" dirty="0">
                <a:solidFill>
                  <a:srgbClr val="002060"/>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Save up to 10% off travel essentials </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Airport Hotel &amp; Parking </a:t>
            </a:r>
          </a:p>
          <a:p>
            <a:pPr marL="342900" indent="-342900" eaLnBrk="1" hangingPunct="1">
              <a:spcBef>
                <a:spcPts val="1000"/>
              </a:spcBef>
              <a:buBlip>
                <a:blip r:embed="rId3"/>
              </a:buBlip>
            </a:pPr>
            <a:r>
              <a:rPr lang="en-US" altLang="en-US" sz="2000" dirty="0">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Airport Lounges</a:t>
            </a:r>
            <a:endPar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Car Hire</a:t>
            </a:r>
          </a:p>
          <a:p>
            <a:pPr marL="342900" indent="-342900" eaLnBrk="1" hangingPunct="1">
              <a:spcBef>
                <a:spcPts val="1000"/>
              </a:spcBef>
              <a:buBlip>
                <a:blip r:embed="rId3"/>
              </a:buBlip>
            </a:pPr>
            <a:r>
              <a:rPr lang="en-US" altLang="en-US" sz="2000" dirty="0">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Airport Fast Track</a:t>
            </a:r>
            <a:endPar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marL="342900" indent="-342900" eaLnBrk="1" hangingPunct="1">
              <a:spcBef>
                <a:spcPts val="1000"/>
              </a:spcBef>
              <a:buBlip>
                <a:blip r:embed="rId3"/>
              </a:buBlip>
            </a:pPr>
            <a:r>
              <a:rPr lang="en-US" altLang="en-US" sz="2000" dirty="0">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Port Parking &amp; Hotels</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Travel Insurance </a:t>
            </a:r>
          </a:p>
          <a:p>
            <a:pPr marL="285750" indent="-285750">
              <a:buFont typeface="Arial" panose="020B0604020202020204" pitchFamily="34" charset="0"/>
              <a:buChar char="•"/>
            </a:pPr>
            <a:endParaRPr lang="en-US" dirty="0"/>
          </a:p>
        </p:txBody>
      </p:sp>
      <p:pic>
        <p:nvPicPr>
          <p:cNvPr id="7" name="Picture 6" descr="A picture containing logo&#10;&#10;Description automatically generated">
            <a:extLst>
              <a:ext uri="{FF2B5EF4-FFF2-40B4-BE49-F238E27FC236}">
                <a16:creationId xmlns:a16="http://schemas.microsoft.com/office/drawing/2014/main" id="{FB87C2E2-B64E-40F0-9215-71C923BD10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pic>
        <p:nvPicPr>
          <p:cNvPr id="6" name="Picture 5">
            <a:extLst>
              <a:ext uri="{FF2B5EF4-FFF2-40B4-BE49-F238E27FC236}">
                <a16:creationId xmlns:a16="http://schemas.microsoft.com/office/drawing/2014/main" id="{966725D1-C505-AEB9-FEA6-BDD39ADCAA81}"/>
              </a:ext>
            </a:extLst>
          </p:cNvPr>
          <p:cNvPicPr>
            <a:picLocks noChangeAspect="1"/>
          </p:cNvPicPr>
          <p:nvPr/>
        </p:nvPicPr>
        <p:blipFill>
          <a:blip r:embed="rId5"/>
          <a:stretch>
            <a:fillRect/>
          </a:stretch>
        </p:blipFill>
        <p:spPr>
          <a:xfrm>
            <a:off x="6057900" y="3414712"/>
            <a:ext cx="76200" cy="28575"/>
          </a:xfrm>
          <a:prstGeom prst="rect">
            <a:avLst/>
          </a:prstGeom>
        </p:spPr>
      </p:pic>
      <p:pic>
        <p:nvPicPr>
          <p:cNvPr id="12" name="Picture 11">
            <a:extLst>
              <a:ext uri="{FF2B5EF4-FFF2-40B4-BE49-F238E27FC236}">
                <a16:creationId xmlns:a16="http://schemas.microsoft.com/office/drawing/2014/main" id="{93968E06-EF13-7F77-8D4F-5072778FE0FD}"/>
              </a:ext>
            </a:extLst>
          </p:cNvPr>
          <p:cNvPicPr>
            <a:picLocks noChangeAspect="1"/>
          </p:cNvPicPr>
          <p:nvPr/>
        </p:nvPicPr>
        <p:blipFill>
          <a:blip r:embed="rId6"/>
          <a:stretch>
            <a:fillRect/>
          </a:stretch>
        </p:blipFill>
        <p:spPr>
          <a:xfrm>
            <a:off x="7734168" y="2545913"/>
            <a:ext cx="3209925" cy="1704975"/>
          </a:xfrm>
          <a:prstGeom prst="rect">
            <a:avLst/>
          </a:prstGeom>
        </p:spPr>
      </p:pic>
    </p:spTree>
    <p:extLst>
      <p:ext uri="{BB962C8B-B14F-4D97-AF65-F5344CB8AC3E}">
        <p14:creationId xmlns:p14="http://schemas.microsoft.com/office/powerpoint/2010/main" val="550625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6EA35-9010-00C2-BFC5-DF6B424E7DB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A7917AB-B1A4-B6DA-9D86-D33B0D520466}"/>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6523CCC6-0C1E-C07F-4192-D0DB6ACDFE77}"/>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0FE91B59-67BD-8ECD-0668-90D89FAE9A9A}"/>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Additional Member Discounts</a:t>
            </a:r>
            <a:endParaRPr lang="en-GB" sz="2400">
              <a:latin typeface="Tahoma" panose="020B0604030504040204" pitchFamily="34" charset="0"/>
            </a:endParaRPr>
          </a:p>
        </p:txBody>
      </p:sp>
      <p:pic>
        <p:nvPicPr>
          <p:cNvPr id="7" name="Picture 6" descr="A picture containing logo&#10;&#10;Description automatically generated">
            <a:extLst>
              <a:ext uri="{FF2B5EF4-FFF2-40B4-BE49-F238E27FC236}">
                <a16:creationId xmlns:a16="http://schemas.microsoft.com/office/drawing/2014/main" id="{CC7DCDF8-1A8A-5E5E-2C64-E0828EA1ED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pic>
        <p:nvPicPr>
          <p:cNvPr id="6" name="Picture 5">
            <a:extLst>
              <a:ext uri="{FF2B5EF4-FFF2-40B4-BE49-F238E27FC236}">
                <a16:creationId xmlns:a16="http://schemas.microsoft.com/office/drawing/2014/main" id="{F83A6316-8342-47D9-1EFD-BB13A57B70C4}"/>
              </a:ext>
            </a:extLst>
          </p:cNvPr>
          <p:cNvPicPr>
            <a:picLocks noChangeAspect="1"/>
          </p:cNvPicPr>
          <p:nvPr/>
        </p:nvPicPr>
        <p:blipFill>
          <a:blip r:embed="rId4"/>
          <a:stretch>
            <a:fillRect/>
          </a:stretch>
        </p:blipFill>
        <p:spPr>
          <a:xfrm>
            <a:off x="6057900" y="3414712"/>
            <a:ext cx="76200" cy="28575"/>
          </a:xfrm>
          <a:prstGeom prst="rect">
            <a:avLst/>
          </a:prstGeom>
        </p:spPr>
      </p:pic>
      <p:pic>
        <p:nvPicPr>
          <p:cNvPr id="2" name="Picture 2">
            <a:extLst>
              <a:ext uri="{FF2B5EF4-FFF2-40B4-BE49-F238E27FC236}">
                <a16:creationId xmlns:a16="http://schemas.microsoft.com/office/drawing/2014/main" id="{DD7D8A42-9ADF-AA1A-8A38-D0067CCDA0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037" y="1386313"/>
            <a:ext cx="3823607" cy="26173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631AEC5-555B-E183-524B-1C062F465B63}"/>
              </a:ext>
            </a:extLst>
          </p:cNvPr>
          <p:cNvSpPr txBox="1"/>
          <p:nvPr/>
        </p:nvSpPr>
        <p:spPr>
          <a:xfrm>
            <a:off x="3048000" y="2690336"/>
            <a:ext cx="6096000" cy="369332"/>
          </a:xfrm>
          <a:prstGeom prst="rect">
            <a:avLst/>
          </a:prstGeom>
          <a:noFill/>
        </p:spPr>
        <p:txBody>
          <a:bodyPr wrap="square">
            <a:spAutoFit/>
          </a:bodyPr>
          <a:lstStyle/>
          <a:p>
            <a:r>
              <a:rPr lang="en-US" b="0" i="0" dirty="0">
                <a:solidFill>
                  <a:srgbClr val="233D66"/>
                </a:solidFill>
                <a:effectLst/>
                <a:latin typeface="Myriad Regular"/>
              </a:rPr>
              <a:t>. </a:t>
            </a:r>
            <a:endParaRPr lang="en-GB" dirty="0"/>
          </a:p>
        </p:txBody>
      </p:sp>
      <p:sp>
        <p:nvSpPr>
          <p:cNvPr id="11" name="TextBox 10">
            <a:extLst>
              <a:ext uri="{FF2B5EF4-FFF2-40B4-BE49-F238E27FC236}">
                <a16:creationId xmlns:a16="http://schemas.microsoft.com/office/drawing/2014/main" id="{9529C642-B608-6176-B75F-87C394374E73}"/>
              </a:ext>
            </a:extLst>
          </p:cNvPr>
          <p:cNvSpPr txBox="1"/>
          <p:nvPr/>
        </p:nvSpPr>
        <p:spPr>
          <a:xfrm flipV="1">
            <a:off x="3048000" y="4167663"/>
            <a:ext cx="4778829" cy="369332"/>
          </a:xfrm>
          <a:prstGeom prst="rect">
            <a:avLst/>
          </a:prstGeom>
          <a:noFill/>
        </p:spPr>
        <p:txBody>
          <a:bodyPr wrap="square">
            <a:spAutoFit/>
          </a:bodyPr>
          <a:lstStyle/>
          <a:p>
            <a:endParaRPr lang="en-GB" dirty="0"/>
          </a:p>
        </p:txBody>
      </p:sp>
      <p:sp>
        <p:nvSpPr>
          <p:cNvPr id="13" name="TextBox 12">
            <a:extLst>
              <a:ext uri="{FF2B5EF4-FFF2-40B4-BE49-F238E27FC236}">
                <a16:creationId xmlns:a16="http://schemas.microsoft.com/office/drawing/2014/main" id="{FD1DE273-D410-6085-1D73-4EC9F3CF802C}"/>
              </a:ext>
            </a:extLst>
          </p:cNvPr>
          <p:cNvSpPr txBox="1"/>
          <p:nvPr/>
        </p:nvSpPr>
        <p:spPr>
          <a:xfrm>
            <a:off x="4491815" y="1828246"/>
            <a:ext cx="6670027" cy="2677656"/>
          </a:xfrm>
          <a:prstGeom prst="rect">
            <a:avLst/>
          </a:prstGeom>
          <a:noFill/>
        </p:spPr>
        <p:txBody>
          <a:bodyPr wrap="square">
            <a:spAutoFit/>
          </a:bodyPr>
          <a:lstStyle/>
          <a:p>
            <a:r>
              <a:rPr lang="en-US" sz="2400" b="1" i="0" dirty="0">
                <a:solidFill>
                  <a:srgbClr val="233D66"/>
                </a:solidFill>
                <a:effectLst/>
                <a:latin typeface="Myriad Regular"/>
              </a:rPr>
              <a:t>We have partnered with a specialist company who have been around for over 35 years, who find the best deal for you with a panel of lenders.  They do all the hard work, once you have decided what car you would like to lease.   They are able offer a wide range of vehicles and have a great reputation for service. (available to family as well!) </a:t>
            </a:r>
            <a:endParaRPr lang="en-GB" sz="2400" b="1" dirty="0"/>
          </a:p>
        </p:txBody>
      </p:sp>
    </p:spTree>
    <p:extLst>
      <p:ext uri="{BB962C8B-B14F-4D97-AF65-F5344CB8AC3E}">
        <p14:creationId xmlns:p14="http://schemas.microsoft.com/office/powerpoint/2010/main" val="2531170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428983"/>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GB" sz="2400" dirty="0">
                <a:latin typeface="Tahoma" panose="020B0604030504040204" pitchFamily="34" charset="0"/>
              </a:rPr>
              <a:t>The Advantage Health Cash Plan</a:t>
            </a:r>
          </a:p>
        </p:txBody>
      </p:sp>
      <p:pic>
        <p:nvPicPr>
          <p:cNvPr id="7" name="Picture 6" descr="A picture containing logo&#10;&#10;Description automatically generated">
            <a:extLst>
              <a:ext uri="{FF2B5EF4-FFF2-40B4-BE49-F238E27FC236}">
                <a16:creationId xmlns:a16="http://schemas.microsoft.com/office/drawing/2014/main" id="{FB87C2E2-B64E-40F0-9215-71C923BD10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284" y="5288183"/>
            <a:ext cx="2667000" cy="923925"/>
          </a:xfrm>
          <a:prstGeom prst="rect">
            <a:avLst/>
          </a:prstGeom>
        </p:spPr>
      </p:pic>
      <p:sp>
        <p:nvSpPr>
          <p:cNvPr id="6" name="TextBox 5">
            <a:extLst>
              <a:ext uri="{FF2B5EF4-FFF2-40B4-BE49-F238E27FC236}">
                <a16:creationId xmlns:a16="http://schemas.microsoft.com/office/drawing/2014/main" id="{C06E50FB-37C9-CBEE-96EB-4237BA4B91BA}"/>
              </a:ext>
            </a:extLst>
          </p:cNvPr>
          <p:cNvSpPr txBox="1"/>
          <p:nvPr/>
        </p:nvSpPr>
        <p:spPr>
          <a:xfrm>
            <a:off x="1" y="1382686"/>
            <a:ext cx="8530542" cy="5240987"/>
          </a:xfrm>
          <a:prstGeom prst="rect">
            <a:avLst/>
          </a:prstGeom>
          <a:noFill/>
        </p:spPr>
        <p:txBody>
          <a:bodyPr wrap="square" rtlCol="0">
            <a:spAutoFit/>
          </a:bodyPr>
          <a:lstStyle/>
          <a:p>
            <a:pPr>
              <a:lnSpc>
                <a:spcPct val="107000"/>
              </a:lnSpc>
              <a:spcAft>
                <a:spcPts val="800"/>
              </a:spcAft>
            </a:pPr>
            <a:r>
              <a:rPr lang="en-GB" sz="1800" dirty="0">
                <a:solidFill>
                  <a:srgbClr val="5D686E"/>
                </a:solidFill>
                <a:effectLst/>
                <a:latin typeface="Trebuchet MS" panose="020B0603020202020204" pitchFamily="34" charset="0"/>
                <a:ea typeface="Calibri" panose="020F0502020204030204" pitchFamily="34" charset="0"/>
                <a:cs typeface="Times New Roman" panose="02020603050405020304" pitchFamily="18" charset="0"/>
              </a:rPr>
              <a:t>A health cash plan allows you to claim money back, up to set limits, towards the cost of your essential healthcare, as well as providing access to valuable health and wellbeing services.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GB" sz="1800" dirty="0">
                <a:solidFill>
                  <a:srgbClr val="555555"/>
                </a:solidFill>
                <a:effectLst/>
                <a:latin typeface="Arial" panose="020B0604020202020204" pitchFamily="34" charset="0"/>
                <a:ea typeface="Times New Roman" panose="02020603050405020304" pitchFamily="18" charset="0"/>
                <a:cs typeface="Times New Roman" panose="02020603050405020304" pitchFamily="18" charset="0"/>
              </a:rPr>
              <a:t>Dental – money back for check ups, treatments, clean and polish, braces, dentures and more</a:t>
            </a:r>
            <a:endParaRPr lang="en-GB" sz="1800" dirty="0">
              <a:solidFill>
                <a:srgbClr val="55555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GB" sz="1800" dirty="0" err="1">
                <a:solidFill>
                  <a:srgbClr val="555555"/>
                </a:solidFill>
                <a:effectLst/>
                <a:latin typeface="Arial" panose="020B0604020202020204" pitchFamily="34" charset="0"/>
                <a:ea typeface="Times New Roman" panose="02020603050405020304" pitchFamily="18" charset="0"/>
                <a:cs typeface="Times New Roman" panose="02020603050405020304" pitchFamily="18" charset="0"/>
              </a:rPr>
              <a:t>Doctorline</a:t>
            </a:r>
            <a:r>
              <a:rPr lang="en-GB" sz="1800" dirty="0">
                <a:solidFill>
                  <a:srgbClr val="555555"/>
                </a:solidFill>
                <a:effectLst/>
                <a:latin typeface="Arial" panose="020B0604020202020204" pitchFamily="34" charset="0"/>
                <a:ea typeface="Times New Roman" panose="02020603050405020304" pitchFamily="18" charset="0"/>
                <a:cs typeface="Times New Roman" panose="02020603050405020304" pitchFamily="18" charset="0"/>
              </a:rPr>
              <a:t> – 24/7 telephone access to a prescribing UK GP, from anywhere in the world</a:t>
            </a:r>
            <a:endParaRPr lang="en-GB" sz="1800" dirty="0">
              <a:solidFill>
                <a:srgbClr val="55555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GB" sz="1800" dirty="0">
                <a:solidFill>
                  <a:srgbClr val="555555"/>
                </a:solidFill>
                <a:effectLst/>
                <a:latin typeface="Arial" panose="020B0604020202020204" pitchFamily="34" charset="0"/>
                <a:ea typeface="Times New Roman" panose="02020603050405020304" pitchFamily="18" charset="0"/>
                <a:cs typeface="Times New Roman" panose="02020603050405020304" pitchFamily="18" charset="0"/>
              </a:rPr>
              <a:t>Kids cover – Children are covered on key benefits at no extra cost</a:t>
            </a:r>
            <a:endParaRPr lang="en-GB" sz="1800" dirty="0">
              <a:solidFill>
                <a:srgbClr val="55555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GB" sz="1800" dirty="0">
                <a:solidFill>
                  <a:srgbClr val="555555"/>
                </a:solidFill>
                <a:effectLst/>
                <a:latin typeface="Arial" panose="020B0604020202020204" pitchFamily="34" charset="0"/>
                <a:ea typeface="Times New Roman" panose="02020603050405020304" pitchFamily="18" charset="0"/>
                <a:cs typeface="Times New Roman" panose="02020603050405020304" pitchFamily="18" charset="0"/>
              </a:rPr>
              <a:t>Optical – claim for prescription glasses &amp; sunglasses, contact lenses, eye tests &amp; more</a:t>
            </a:r>
            <a:endParaRPr lang="en-GB" sz="1800" dirty="0">
              <a:solidFill>
                <a:srgbClr val="55555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GB" sz="1800" dirty="0">
                <a:solidFill>
                  <a:srgbClr val="555555"/>
                </a:solidFill>
                <a:effectLst/>
                <a:latin typeface="Arial" panose="020B0604020202020204" pitchFamily="34" charset="0"/>
                <a:ea typeface="Times New Roman" panose="02020603050405020304" pitchFamily="18" charset="0"/>
                <a:cs typeface="Times New Roman" panose="02020603050405020304" pitchFamily="18" charset="0"/>
              </a:rPr>
              <a:t>Therapy treatments – Cashback for physiotherapy, acupuncture, chiropractic &amp; homeopathy</a:t>
            </a:r>
            <a:endParaRPr lang="en-GB" sz="1800" dirty="0">
              <a:solidFill>
                <a:srgbClr val="55555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GB" sz="1800" dirty="0">
                <a:solidFill>
                  <a:srgbClr val="555555"/>
                </a:solidFill>
                <a:effectLst/>
                <a:latin typeface="Arial" panose="020B0604020202020204" pitchFamily="34" charset="0"/>
                <a:ea typeface="Times New Roman" panose="02020603050405020304" pitchFamily="18" charset="0"/>
                <a:cs typeface="Times New Roman" panose="02020603050405020304" pitchFamily="18" charset="0"/>
              </a:rPr>
              <a:t>24 Hour Advice &amp; Info Line – 24/7 telephone access to a counsellor and legal, debt and medical advice</a:t>
            </a:r>
            <a:endParaRPr lang="en-GB" sz="1800" dirty="0">
              <a:solidFill>
                <a:srgbClr val="555555"/>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800"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From just £6.91* a month, there are 5 different levels of plan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descr="Westfield Health Centenary Timeline">
            <a:extLst>
              <a:ext uri="{FF2B5EF4-FFF2-40B4-BE49-F238E27FC236}">
                <a16:creationId xmlns:a16="http://schemas.microsoft.com/office/drawing/2014/main" id="{AE7CBB2B-A36C-D382-9DF7-A62947893A4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30543" y="2150459"/>
            <a:ext cx="3503714" cy="940927"/>
          </a:xfrm>
          <a:prstGeom prst="rect">
            <a:avLst/>
          </a:prstGeom>
          <a:noFill/>
          <a:ln>
            <a:noFill/>
          </a:ln>
        </p:spPr>
      </p:pic>
    </p:spTree>
    <p:extLst>
      <p:ext uri="{BB962C8B-B14F-4D97-AF65-F5344CB8AC3E}">
        <p14:creationId xmlns:p14="http://schemas.microsoft.com/office/powerpoint/2010/main" val="1121312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Additional Member Discounts</a:t>
            </a:r>
            <a:endParaRPr lang="en-GB" sz="2400">
              <a:latin typeface="Tahoma" panose="020B0604030504040204" pitchFamily="34" charset="0"/>
            </a:endParaRPr>
          </a:p>
        </p:txBody>
      </p:sp>
      <p:sp>
        <p:nvSpPr>
          <p:cNvPr id="2" name="TextBox 1">
            <a:extLst>
              <a:ext uri="{FF2B5EF4-FFF2-40B4-BE49-F238E27FC236}">
                <a16:creationId xmlns:a16="http://schemas.microsoft.com/office/drawing/2014/main" id="{0D07D986-E732-4530-A0F8-29CE41335B5C}"/>
              </a:ext>
            </a:extLst>
          </p:cNvPr>
          <p:cNvSpPr txBox="1"/>
          <p:nvPr/>
        </p:nvSpPr>
        <p:spPr>
          <a:xfrm>
            <a:off x="515572" y="1514475"/>
            <a:ext cx="10495328" cy="3354765"/>
          </a:xfrm>
          <a:prstGeom prst="rect">
            <a:avLst/>
          </a:prstGeom>
          <a:noFill/>
        </p:spPr>
        <p:txBody>
          <a:bodyPr wrap="square" rtlCol="0">
            <a:spAutoFit/>
          </a:bodyPr>
          <a:lstStyle/>
          <a:p>
            <a:pPr eaLnBrk="1" hangingPunct="1">
              <a:spcBef>
                <a:spcPts val="1000"/>
              </a:spcBef>
            </a:pPr>
            <a:r>
              <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Many more discounts available…</a:t>
            </a:r>
          </a:p>
          <a:p>
            <a:pPr eaLnBrk="1" hangingPunct="1">
              <a:spcBef>
                <a:spcPts val="1000"/>
              </a:spcBef>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We have exclusive discounts with many other companies including…</a:t>
            </a:r>
          </a:p>
          <a:p>
            <a:pPr eaLnBrk="1" hangingPunct="1">
              <a:spcBef>
                <a:spcPts val="1000"/>
              </a:spcBef>
            </a:pPr>
            <a:endPar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marL="342900" indent="-342900" eaLnBrk="1" hangingPunct="1">
              <a:spcBef>
                <a:spcPts val="1000"/>
              </a:spcBef>
              <a:buBlip>
                <a:blip r:embed="rId3"/>
              </a:buBlip>
            </a:pPr>
            <a:r>
              <a:rPr lang="en-US" altLang="en-US" sz="2000" b="1"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Slater &amp; </a:t>
            </a:r>
            <a:r>
              <a:rPr lang="en-US" altLang="en-US" sz="2000" b="1" dirty="0">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Gordon Solicitors </a:t>
            </a:r>
          </a:p>
          <a:p>
            <a:pPr marL="342900" indent="-342900" eaLnBrk="1" hangingPunct="1">
              <a:spcBef>
                <a:spcPts val="1000"/>
              </a:spcBef>
              <a:buBlip>
                <a:blip r:embed="rId3"/>
              </a:buBlip>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Advice ’call’ back service  </a:t>
            </a:r>
          </a:p>
          <a:p>
            <a:pPr marL="342900" indent="-342900" eaLnBrk="1" hangingPunct="1">
              <a:spcBef>
                <a:spcPts val="1000"/>
              </a:spcBef>
              <a:buBlip>
                <a:blip r:embed="rId3"/>
              </a:buBlip>
            </a:pPr>
            <a:r>
              <a:rPr lang="en-US" altLang="en-US" sz="2000" dirty="0">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Discounted Legal Documents (including  a free will writing template)</a:t>
            </a:r>
          </a:p>
          <a:p>
            <a:pPr marL="342900" indent="-342900" eaLnBrk="1" hangingPunct="1">
              <a:spcBef>
                <a:spcPts val="1000"/>
              </a:spcBef>
              <a:buBlip>
                <a:blip r:embed="rId3"/>
              </a:buBlip>
            </a:pPr>
            <a:r>
              <a:rPr lang="en-US" altLang="en-US" sz="2000" dirty="0">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Personal Injury Claims </a:t>
            </a:r>
            <a:endPar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marL="285750" indent="-285750">
              <a:buFont typeface="Arial" panose="020B0604020202020204" pitchFamily="34" charset="0"/>
              <a:buChar char="•"/>
            </a:pPr>
            <a:endParaRPr lang="en-US" dirty="0"/>
          </a:p>
        </p:txBody>
      </p:sp>
      <p:pic>
        <p:nvPicPr>
          <p:cNvPr id="7" name="Picture 6" descr="A picture containing logo&#10;&#10;Description automatically generated">
            <a:extLst>
              <a:ext uri="{FF2B5EF4-FFF2-40B4-BE49-F238E27FC236}">
                <a16:creationId xmlns:a16="http://schemas.microsoft.com/office/drawing/2014/main" id="{FB87C2E2-B64E-40F0-9215-71C923BD10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spTree>
    <p:extLst>
      <p:ext uri="{BB962C8B-B14F-4D97-AF65-F5344CB8AC3E}">
        <p14:creationId xmlns:p14="http://schemas.microsoft.com/office/powerpoint/2010/main" val="2956307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Graphical user interface, website&#10;&#10;Description automatically generated">
            <a:extLst>
              <a:ext uri="{FF2B5EF4-FFF2-40B4-BE49-F238E27FC236}">
                <a16:creationId xmlns:a16="http://schemas.microsoft.com/office/drawing/2014/main" id="{FA76073A-0113-4FB3-AE0A-C3A67A6DC910}"/>
              </a:ext>
            </a:extLst>
          </p:cNvPr>
          <p:cNvPicPr>
            <a:picLocks noChangeAspect="1"/>
          </p:cNvPicPr>
          <p:nvPr/>
        </p:nvPicPr>
        <p:blipFill>
          <a:blip r:embed="rId2"/>
          <a:stretch>
            <a:fillRect/>
          </a:stretch>
        </p:blipFill>
        <p:spPr>
          <a:xfrm>
            <a:off x="6466114" y="1498878"/>
            <a:ext cx="5615235" cy="2942717"/>
          </a:xfrm>
          <a:prstGeom prst="rect">
            <a:avLst/>
          </a:prstGeom>
        </p:spPr>
      </p:pic>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3"/>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Find Out More</a:t>
            </a:r>
            <a:endParaRPr lang="en-GB" sz="2400">
              <a:latin typeface="Tahoma" panose="020B0604030504040204" pitchFamily="34" charset="0"/>
            </a:endParaRPr>
          </a:p>
        </p:txBody>
      </p:sp>
      <p:pic>
        <p:nvPicPr>
          <p:cNvPr id="7" name="Picture 6" descr="A picture containing logo&#10;&#10;Description automatically generated">
            <a:extLst>
              <a:ext uri="{FF2B5EF4-FFF2-40B4-BE49-F238E27FC236}">
                <a16:creationId xmlns:a16="http://schemas.microsoft.com/office/drawing/2014/main" id="{FB87C2E2-B64E-40F0-9215-71C923BD10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pic>
        <p:nvPicPr>
          <p:cNvPr id="18" name="Picture 17" descr="A picture containing text, screenshot, electronics, display&#10;&#10;Description automatically generated">
            <a:extLst>
              <a:ext uri="{FF2B5EF4-FFF2-40B4-BE49-F238E27FC236}">
                <a16:creationId xmlns:a16="http://schemas.microsoft.com/office/drawing/2014/main" id="{8F8AC18A-7DD3-4139-8BA3-0F03AD8B7E5B}"/>
              </a:ext>
            </a:extLst>
          </p:cNvPr>
          <p:cNvPicPr>
            <a:picLocks noChangeAspect="1"/>
          </p:cNvPicPr>
          <p:nvPr/>
        </p:nvPicPr>
        <p:blipFill>
          <a:blip r:embed="rId5"/>
          <a:stretch>
            <a:fillRect/>
          </a:stretch>
        </p:blipFill>
        <p:spPr>
          <a:xfrm>
            <a:off x="1037834" y="2463078"/>
            <a:ext cx="3586148" cy="4018407"/>
          </a:xfrm>
          <a:prstGeom prst="rect">
            <a:avLst/>
          </a:prstGeom>
        </p:spPr>
      </p:pic>
      <p:sp>
        <p:nvSpPr>
          <p:cNvPr id="2" name="TextBox 1">
            <a:extLst>
              <a:ext uri="{FF2B5EF4-FFF2-40B4-BE49-F238E27FC236}">
                <a16:creationId xmlns:a16="http://schemas.microsoft.com/office/drawing/2014/main" id="{0D07D986-E732-4530-A0F8-29CE41335B5C}"/>
              </a:ext>
            </a:extLst>
          </p:cNvPr>
          <p:cNvSpPr txBox="1"/>
          <p:nvPr/>
        </p:nvSpPr>
        <p:spPr>
          <a:xfrm>
            <a:off x="385160" y="1498878"/>
            <a:ext cx="11421680" cy="4878259"/>
          </a:xfrm>
          <a:prstGeom prst="rect">
            <a:avLst/>
          </a:prstGeom>
          <a:noFill/>
        </p:spPr>
        <p:txBody>
          <a:bodyPr wrap="square" rtlCol="0">
            <a:spAutoFit/>
          </a:bodyPr>
          <a:lstStyle/>
          <a:p>
            <a:pPr eaLnBrk="1" hangingPunct="1">
              <a:spcBef>
                <a:spcPts val="1000"/>
              </a:spcBef>
              <a:tabLst>
                <a:tab pos="3679825" algn="l"/>
              </a:tabLst>
            </a:pPr>
            <a:r>
              <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Our Facebook Page:</a:t>
            </a:r>
          </a:p>
          <a:p>
            <a:pPr eaLnBrk="1" hangingPunct="1">
              <a:spcBef>
                <a:spcPts val="1000"/>
              </a:spcBef>
              <a:tabLst>
                <a:tab pos="3679825" algn="l"/>
              </a:tabLst>
            </a:pPr>
            <a:r>
              <a:rPr lang="en-US" altLang="en-US" sz="2000" dirty="0">
                <a:solidFill>
                  <a:srgbClr val="1B3D69"/>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Facebook - </a:t>
            </a:r>
            <a:r>
              <a:rPr lang="en-US" altLang="en-US" sz="2000" dirty="0" err="1">
                <a:solidFill>
                  <a:srgbClr val="1B3D69"/>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NationwideGroupStaffUnion</a:t>
            </a:r>
            <a:endParaRPr lang="en-US" sz="2000" dirty="0"/>
          </a:p>
          <a:p>
            <a:pPr eaLnBrk="1" hangingPunct="1">
              <a:spcBef>
                <a:spcPts val="1000"/>
              </a:spcBef>
              <a:tabLst>
                <a:tab pos="10944225" algn="r"/>
              </a:tabLst>
            </a:pPr>
            <a:r>
              <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	</a:t>
            </a:r>
          </a:p>
          <a:p>
            <a:pPr eaLnBrk="1" hangingPunct="1">
              <a:spcBef>
                <a:spcPts val="1000"/>
              </a:spcBef>
              <a:tabLst>
                <a:tab pos="10944225" algn="r"/>
              </a:tabLst>
            </a:pPr>
            <a:endPar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endParaRPr>
          </a:p>
          <a:p>
            <a:pPr eaLnBrk="1" hangingPunct="1">
              <a:spcBef>
                <a:spcPts val="1000"/>
              </a:spcBef>
              <a:tabLst>
                <a:tab pos="10944225" algn="r"/>
              </a:tabLst>
            </a:pPr>
            <a:endPar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endParaRPr>
          </a:p>
          <a:p>
            <a:pPr eaLnBrk="1" hangingPunct="1">
              <a:spcBef>
                <a:spcPts val="1000"/>
              </a:spcBef>
              <a:tabLst>
                <a:tab pos="10944225" algn="r"/>
              </a:tabLst>
            </a:pPr>
            <a:endPar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endParaRPr>
          </a:p>
          <a:p>
            <a:pPr eaLnBrk="1" hangingPunct="1">
              <a:spcBef>
                <a:spcPts val="1000"/>
              </a:spcBef>
              <a:tabLst>
                <a:tab pos="10134600" algn="r"/>
              </a:tabLst>
            </a:pPr>
            <a:r>
              <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	Our Website:</a:t>
            </a:r>
          </a:p>
          <a:p>
            <a:pPr eaLnBrk="1" hangingPunct="1">
              <a:spcBef>
                <a:spcPts val="1000"/>
              </a:spcBef>
              <a:tabLst>
                <a:tab pos="10134600" algn="r"/>
              </a:tabLst>
            </a:pPr>
            <a:r>
              <a:rPr lang="en-US" altLang="en-US" sz="24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Bold" panose="020B0704020202020204" pitchFamily="34" charset="0"/>
              </a:rPr>
              <a:t>	</a:t>
            </a:r>
            <a:r>
              <a:rPr lang="en-US" altLang="en-US" sz="2000" dirty="0">
                <a:solidFill>
                  <a:srgbClr val="1B3D69"/>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hlinkClick r:id="rId6">
                  <a:extLst>
                    <a:ext uri="{A12FA001-AC4F-418D-AE19-62706E023703}">
                      <ahyp:hlinkClr xmlns:ahyp="http://schemas.microsoft.com/office/drawing/2018/hyperlinkcolor" val="tx"/>
                    </a:ext>
                  </a:extLst>
                </a:hlinkClick>
              </a:rPr>
              <a:t>https://ngsu.org.uk/</a:t>
            </a:r>
            <a:r>
              <a:rPr lang="en-US" altLang="en-US" sz="2000" dirty="0">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	</a:t>
            </a:r>
          </a:p>
          <a:p>
            <a:pPr eaLnBrk="1" hangingPunct="1">
              <a:spcBef>
                <a:spcPts val="1000"/>
              </a:spcBef>
              <a:tabLst>
                <a:tab pos="3679825" algn="l"/>
              </a:tabLst>
            </a:pPr>
            <a:endParaRPr lang="en-US" altLang="en-US" sz="20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endParaRPr>
          </a:p>
          <a:p>
            <a:pPr eaLnBrk="1" hangingPunct="1">
              <a:spcBef>
                <a:spcPts val="1000"/>
              </a:spcBef>
              <a:tabLst>
                <a:tab pos="3679825" algn="l"/>
              </a:tabLst>
            </a:pPr>
            <a:r>
              <a:rPr lang="en-US" altLang="en-US" sz="2000" b="1" dirty="0">
                <a:solidFill>
                  <a:srgbClr val="E6007E"/>
                </a:solidFill>
                <a:latin typeface="Tahoma" panose="020B0604030504040204" pitchFamily="34" charset="0"/>
                <a:ea typeface="Tahoma" panose="020B0604030504040204" pitchFamily="34" charset="0"/>
                <a:cs typeface="Tahoma" panose="020B0604030504040204" pitchFamily="34" charset="0"/>
                <a:sym typeface="Arial" panose="020B0604020202020204" pitchFamily="34" charset="0"/>
              </a:rPr>
              <a:t>	</a:t>
            </a:r>
            <a:endParaRPr lang="en-US" dirty="0"/>
          </a:p>
        </p:txBody>
      </p:sp>
      <p:pic>
        <p:nvPicPr>
          <p:cNvPr id="3" name="Picture 2" descr="A screenshot of a computer&#10;&#10;Description automatically generated">
            <a:extLst>
              <a:ext uri="{FF2B5EF4-FFF2-40B4-BE49-F238E27FC236}">
                <a16:creationId xmlns:a16="http://schemas.microsoft.com/office/drawing/2014/main" id="{D17898EB-D03B-659B-75F9-B3E666423F74}"/>
              </a:ext>
            </a:extLst>
          </p:cNvPr>
          <p:cNvPicPr>
            <a:picLocks noChangeAspect="1"/>
          </p:cNvPicPr>
          <p:nvPr/>
        </p:nvPicPr>
        <p:blipFill rotWithShape="1">
          <a:blip r:embed="rId7"/>
          <a:srcRect l="971" t="9619" r="2876" b="5280"/>
          <a:stretch/>
        </p:blipFill>
        <p:spPr bwMode="auto">
          <a:xfrm>
            <a:off x="6466114" y="1278338"/>
            <a:ext cx="5615235" cy="3163257"/>
          </a:xfrm>
          <a:prstGeom prst="rect">
            <a:avLst/>
          </a:prstGeom>
          <a:ln>
            <a:noFill/>
          </a:ln>
          <a:extLst>
            <a:ext uri="{53640926-AAD7-44D8-BBD7-CCE9431645EC}">
              <a14:shadowObscured xmlns:a14="http://schemas.microsoft.com/office/drawing/2010/main"/>
            </a:ext>
          </a:extLst>
        </p:spPr>
      </p:pic>
      <p:pic>
        <p:nvPicPr>
          <p:cNvPr id="6" name="Picture 5" descr="A person in a blue blazer">
            <a:extLst>
              <a:ext uri="{FF2B5EF4-FFF2-40B4-BE49-F238E27FC236}">
                <a16:creationId xmlns:a16="http://schemas.microsoft.com/office/drawing/2014/main" id="{5C7C3235-3D4C-0DDD-B5FB-C62E7209D8E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15651" y="1449748"/>
            <a:ext cx="6376349" cy="3022533"/>
          </a:xfrm>
          <a:prstGeom prst="rect">
            <a:avLst/>
          </a:prstGeom>
        </p:spPr>
      </p:pic>
    </p:spTree>
    <p:extLst>
      <p:ext uri="{BB962C8B-B14F-4D97-AF65-F5344CB8AC3E}">
        <p14:creationId xmlns:p14="http://schemas.microsoft.com/office/powerpoint/2010/main" val="2059881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4"/>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sp>
        <p:nvSpPr>
          <p:cNvPr id="9" name="TextBox 8">
            <a:extLst>
              <a:ext uri="{FF2B5EF4-FFF2-40B4-BE49-F238E27FC236}">
                <a16:creationId xmlns:a16="http://schemas.microsoft.com/office/drawing/2014/main" id="{8326DBCA-B535-48E4-A95B-BCDD25F5EC74}"/>
              </a:ext>
            </a:extLst>
          </p:cNvPr>
          <p:cNvSpPr txBox="1"/>
          <p:nvPr/>
        </p:nvSpPr>
        <p:spPr>
          <a:xfrm>
            <a:off x="515571" y="376515"/>
            <a:ext cx="6516599" cy="461665"/>
          </a:xfrm>
          <a:prstGeom prst="rect">
            <a:avLst/>
          </a:prstGeom>
          <a:noFill/>
        </p:spPr>
        <p:txBody>
          <a:bodyPr wrap="square" rtlCol="0">
            <a:spAutoFit/>
          </a:bodyPr>
          <a:lstStyle>
            <a:defPPr>
              <a:defRPr lang="en-US"/>
            </a:defPPr>
            <a:lvl1pPr>
              <a:lnSpc>
                <a:spcPct val="100000"/>
              </a:lnSpc>
              <a:spcBef>
                <a:spcPct val="0"/>
              </a:spcBef>
              <a:spcAft>
                <a:spcPts val="600"/>
              </a:spcAft>
              <a:defRPr>
                <a:solidFill>
                  <a:srgbClr val="FFFFFF"/>
                </a:solidFill>
                <a:ea typeface="Tahoma" panose="020B0604030504040204" pitchFamily="34" charset="0"/>
                <a:cs typeface="Tahoma" panose="020B0604030504040204" pitchFamily="34" charset="0"/>
              </a:defRPr>
            </a:lvl1pPr>
          </a:lstStyle>
          <a:p>
            <a:r>
              <a:rPr lang="en-US" sz="2400">
                <a:latin typeface="Tahoma" panose="020B0604030504040204" pitchFamily="34" charset="0"/>
              </a:rPr>
              <a:t>In Summary</a:t>
            </a:r>
            <a:endParaRPr lang="en-GB" sz="2400">
              <a:latin typeface="Tahoma" panose="020B0604030504040204" pitchFamily="34" charset="0"/>
            </a:endParaRPr>
          </a:p>
        </p:txBody>
      </p:sp>
      <p:pic>
        <p:nvPicPr>
          <p:cNvPr id="10" name="NGSU Conference 2021 Opening Film Master 640">
            <a:hlinkClick r:id="" action="ppaction://media"/>
            <a:extLst>
              <a:ext uri="{FF2B5EF4-FFF2-40B4-BE49-F238E27FC236}">
                <a16:creationId xmlns:a16="http://schemas.microsoft.com/office/drawing/2014/main" id="{0C7924DB-DA89-43F7-A567-82D64F0871B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71600" y="1207030"/>
            <a:ext cx="9144000" cy="5143500"/>
          </a:xfrm>
          <a:prstGeom prst="rect">
            <a:avLst/>
          </a:prstGeom>
        </p:spPr>
      </p:pic>
    </p:spTree>
    <p:extLst>
      <p:ext uri="{BB962C8B-B14F-4D97-AF65-F5344CB8AC3E}">
        <p14:creationId xmlns:p14="http://schemas.microsoft.com/office/powerpoint/2010/main" val="4193566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908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CD937-F606-4ED1-903C-75780C517E5C}"/>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C33B05E5-8E23-4970-8DB0-ABA20CCE554F}"/>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pic>
        <p:nvPicPr>
          <p:cNvPr id="6" name="Picture 5" descr="A picture containing logo&#10;&#10;Description automatically generated">
            <a:extLst>
              <a:ext uri="{FF2B5EF4-FFF2-40B4-BE49-F238E27FC236}">
                <a16:creationId xmlns:a16="http://schemas.microsoft.com/office/drawing/2014/main" id="{BF4D448D-CC0E-4EDF-812D-63A9AAD140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sp>
        <p:nvSpPr>
          <p:cNvPr id="3" name="TextBox 2">
            <a:extLst>
              <a:ext uri="{FF2B5EF4-FFF2-40B4-BE49-F238E27FC236}">
                <a16:creationId xmlns:a16="http://schemas.microsoft.com/office/drawing/2014/main" id="{86758B2A-6CC7-48F8-B465-F2255DF8692E}"/>
              </a:ext>
            </a:extLst>
          </p:cNvPr>
          <p:cNvSpPr txBox="1"/>
          <p:nvPr/>
        </p:nvSpPr>
        <p:spPr>
          <a:xfrm>
            <a:off x="566057" y="1997839"/>
            <a:ext cx="10842171" cy="4708981"/>
          </a:xfrm>
          <a:prstGeom prst="rect">
            <a:avLst/>
          </a:prstGeom>
          <a:noFill/>
        </p:spPr>
        <p:txBody>
          <a:bodyPr wrap="square" rtlCol="0">
            <a:spAutoFit/>
          </a:bodyPr>
          <a:lstStyle/>
          <a:p>
            <a:pPr algn="ctr"/>
            <a:r>
              <a:rPr lang="en-GB" sz="6000" b="1" dirty="0">
                <a:solidFill>
                  <a:srgbClr val="1B3D69"/>
                </a:solidFill>
              </a:rPr>
              <a:t>Don’t wait until you need advice or help – join today to get the full benefit of Union membership right away!</a:t>
            </a:r>
          </a:p>
          <a:p>
            <a:endParaRPr lang="en-GB" sz="6000" dirty="0"/>
          </a:p>
        </p:txBody>
      </p:sp>
    </p:spTree>
    <p:extLst>
      <p:ext uri="{BB962C8B-B14F-4D97-AF65-F5344CB8AC3E}">
        <p14:creationId xmlns:p14="http://schemas.microsoft.com/office/powerpoint/2010/main" val="3673487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A00FC-2185-1D09-953E-CA32EC05668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FD11DDA-FB28-9365-6D8D-1BFF35008EE3}"/>
              </a:ext>
            </a:extLst>
          </p:cNvPr>
          <p:cNvPicPr>
            <a:picLocks noChangeAspect="1"/>
          </p:cNvPicPr>
          <p:nvPr/>
        </p:nvPicPr>
        <p:blipFill>
          <a:blip r:embed="rId2"/>
          <a:stretch>
            <a:fillRect/>
          </a:stretch>
        </p:blipFill>
        <p:spPr>
          <a:xfrm>
            <a:off x="0" y="0"/>
            <a:ext cx="12192000" cy="1122363"/>
          </a:xfrm>
          <a:prstGeom prst="rect">
            <a:avLst/>
          </a:prstGeom>
        </p:spPr>
      </p:pic>
      <p:sp>
        <p:nvSpPr>
          <p:cNvPr id="8" name="TextBox 7">
            <a:extLst>
              <a:ext uri="{FF2B5EF4-FFF2-40B4-BE49-F238E27FC236}">
                <a16:creationId xmlns:a16="http://schemas.microsoft.com/office/drawing/2014/main" id="{1FB77D74-9053-8A76-E814-524058D6DFD8}"/>
              </a:ext>
            </a:extLst>
          </p:cNvPr>
          <p:cNvSpPr txBox="1"/>
          <p:nvPr/>
        </p:nvSpPr>
        <p:spPr>
          <a:xfrm>
            <a:off x="1107346" y="1382685"/>
            <a:ext cx="9303391" cy="2360640"/>
          </a:xfrm>
          <a:prstGeom prst="rect">
            <a:avLst/>
          </a:prstGeom>
        </p:spPr>
        <p:txBody>
          <a:bodyPr vert="horz" lIns="91440" tIns="45720" rIns="91440" bIns="45720" rtlCol="0" anchor="b">
            <a:normAutofit/>
          </a:bodyPr>
          <a:lstStyle>
            <a:defPPr>
              <a:defRPr lang="en-US"/>
            </a:defPPr>
            <a:lvl1pPr lvl="0" indent="0">
              <a:lnSpc>
                <a:spcPct val="150000"/>
              </a:lnSpc>
              <a:spcBef>
                <a:spcPct val="0"/>
              </a:spcBef>
              <a:spcAft>
                <a:spcPts val="600"/>
              </a:spcAft>
              <a:buFont typeface="Arial" panose="020B0604020202020204" pitchFamily="34" charset="0"/>
              <a:buNone/>
              <a:tabLst>
                <a:tab pos="457200" algn="l"/>
              </a:tabLst>
              <a:defRPr sz="1600" b="0">
                <a:effectLst/>
                <a:latin typeface="Tahoma" panose="020B0604030504040204" pitchFamily="34" charset="0"/>
                <a:ea typeface="Tahoma" panose="020B0604030504040204" pitchFamily="34" charset="0"/>
                <a:cs typeface="Tahoma" panose="020B0604030504040204" pitchFamily="34" charset="0"/>
              </a:defRPr>
            </a:lvl1pPr>
          </a:lstStyle>
          <a:p>
            <a:endParaRPr lang="en-GB"/>
          </a:p>
          <a:p>
            <a:endParaRPr lang="en-GB"/>
          </a:p>
        </p:txBody>
      </p:sp>
      <p:pic>
        <p:nvPicPr>
          <p:cNvPr id="6" name="Picture 5" descr="A picture containing logo&#10;&#10;Description automatically generated">
            <a:extLst>
              <a:ext uri="{FF2B5EF4-FFF2-40B4-BE49-F238E27FC236}">
                <a16:creationId xmlns:a16="http://schemas.microsoft.com/office/drawing/2014/main" id="{4CE434B8-B4AE-0D65-06B5-8A08AB4C3A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284" y="5322907"/>
            <a:ext cx="2667000" cy="923925"/>
          </a:xfrm>
          <a:prstGeom prst="rect">
            <a:avLst/>
          </a:prstGeom>
        </p:spPr>
      </p:pic>
      <p:sp>
        <p:nvSpPr>
          <p:cNvPr id="3" name="TextBox 2">
            <a:extLst>
              <a:ext uri="{FF2B5EF4-FFF2-40B4-BE49-F238E27FC236}">
                <a16:creationId xmlns:a16="http://schemas.microsoft.com/office/drawing/2014/main" id="{85086C25-D190-6638-AAF8-443B92D767DA}"/>
              </a:ext>
            </a:extLst>
          </p:cNvPr>
          <p:cNvSpPr txBox="1"/>
          <p:nvPr/>
        </p:nvSpPr>
        <p:spPr>
          <a:xfrm>
            <a:off x="575201" y="2312164"/>
            <a:ext cx="10842171" cy="2862322"/>
          </a:xfrm>
          <a:prstGeom prst="rect">
            <a:avLst/>
          </a:prstGeom>
          <a:noFill/>
        </p:spPr>
        <p:txBody>
          <a:bodyPr wrap="square" rtlCol="0">
            <a:spAutoFit/>
          </a:bodyPr>
          <a:lstStyle/>
          <a:p>
            <a:pPr algn="ctr"/>
            <a:r>
              <a:rPr lang="en-GB" sz="6000" b="1" dirty="0">
                <a:solidFill>
                  <a:srgbClr val="1B3D69"/>
                </a:solidFill>
              </a:rPr>
              <a:t>Thank you!</a:t>
            </a:r>
          </a:p>
          <a:p>
            <a:pPr algn="ctr"/>
            <a:r>
              <a:rPr lang="en-GB" sz="6000" b="1" dirty="0">
                <a:solidFill>
                  <a:srgbClr val="1B3D69"/>
                </a:solidFill>
              </a:rPr>
              <a:t>Any questions?</a:t>
            </a:r>
          </a:p>
          <a:p>
            <a:endParaRPr lang="en-GB" sz="6000" dirty="0"/>
          </a:p>
        </p:txBody>
      </p:sp>
    </p:spTree>
    <p:extLst>
      <p:ext uri="{BB962C8B-B14F-4D97-AF65-F5344CB8AC3E}">
        <p14:creationId xmlns:p14="http://schemas.microsoft.com/office/powerpoint/2010/main" val="23342965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lNAnYWrPdSszPZHjvH367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xt Master">
  <a:themeElements>
    <a:clrScheme name="Custom 37">
      <a:dk1>
        <a:srgbClr val="002878"/>
      </a:dk1>
      <a:lt1>
        <a:srgbClr val="FFFFFF"/>
      </a:lt1>
      <a:dk2>
        <a:srgbClr val="ED1C24"/>
      </a:dk2>
      <a:lt2>
        <a:srgbClr val="0077C8"/>
      </a:lt2>
      <a:accent1>
        <a:srgbClr val="E1671B"/>
      </a:accent1>
      <a:accent2>
        <a:srgbClr val="E0457B"/>
      </a:accent2>
      <a:accent3>
        <a:srgbClr val="FFCE00"/>
      </a:accent3>
      <a:accent4>
        <a:srgbClr val="582C83"/>
      </a:accent4>
      <a:accent5>
        <a:srgbClr val="77B80D"/>
      </a:accent5>
      <a:accent6>
        <a:srgbClr val="000000"/>
      </a:accent6>
      <a:hlink>
        <a:srgbClr val="0077C8"/>
      </a:hlink>
      <a:folHlink>
        <a:srgbClr val="582C8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lgn="l">
          <a:defRPr sz="1400" dirty="0" smtClean="0">
            <a:solidFill>
              <a:schemeClr val="bg1">
                <a:lumMod val="50000"/>
              </a:schemeClr>
            </a:solidFill>
            <a:latin typeface="NBS Light" pitchFamily="2"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0a0b62c-d44e-4165-b868-7da61ff7e5d0">
      <Terms xmlns="http://schemas.microsoft.com/office/infopath/2007/PartnerControls"/>
    </lcf76f155ced4ddcb4097134ff3c332f>
    <TaxCatchAll xmlns="63410da5-1bc7-47ed-9bd7-69a81b61d9a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FBDE1B371BE3E42BC5683075C9E31EA" ma:contentTypeVersion="18" ma:contentTypeDescription="Create a new document." ma:contentTypeScope="" ma:versionID="8349f6c92cd45a439ed7c115ccb8fe3a">
  <xsd:schema xmlns:xsd="http://www.w3.org/2001/XMLSchema" xmlns:xs="http://www.w3.org/2001/XMLSchema" xmlns:p="http://schemas.microsoft.com/office/2006/metadata/properties" xmlns:ns2="f0a0b62c-d44e-4165-b868-7da61ff7e5d0" xmlns:ns3="63410da5-1bc7-47ed-9bd7-69a81b61d9a3" targetNamespace="http://schemas.microsoft.com/office/2006/metadata/properties" ma:root="true" ma:fieldsID="85e1f60f2ee48600d7114c0947510deb" ns2:_="" ns3:_="">
    <xsd:import namespace="f0a0b62c-d44e-4165-b868-7da61ff7e5d0"/>
    <xsd:import namespace="63410da5-1bc7-47ed-9bd7-69a81b61d9a3"/>
    <xsd:element name="properties">
      <xsd:complexType>
        <xsd:sequence>
          <xsd:element name="documentManagement">
            <xsd:complexType>
              <xsd:all>
                <xsd:element ref="ns2:MediaServiceMetadata" minOccurs="0"/>
                <xsd:element ref="ns2:MediaServiceFastMetadata" minOccurs="0"/>
                <xsd:element ref="ns2:MediaServiceGenerationTime" minOccurs="0"/>
                <xsd:element ref="ns2:MediaServiceEventHashCode" minOccurs="0"/>
                <xsd:element ref="ns2:MediaServiceOCR" minOccurs="0"/>
                <xsd:element ref="ns2:MediaServiceDateTaken" minOccurs="0"/>
                <xsd:element ref="ns2:MediaServiceAutoKeyPoints" minOccurs="0"/>
                <xsd:element ref="ns2:MediaServiceKeyPoints"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a0b62c-d44e-4165-b868-7da61ff7e5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GenerationTime" ma:index="10" nillable="true" ma:displayName="MediaServiceGenerationTime" ma:hidden="true" ma:internalName="MediaServiceGenerationTime" ma:readOnly="true">
      <xsd:simpleType>
        <xsd:restriction base="dms:Text"/>
      </xsd:simpleType>
    </xsd:element>
    <xsd:element name="MediaServiceEventHashCode" ma:index="11" nillable="true" ma:displayName="MediaServiceEventHashCode" ma:hidden="true" ma:internalName="MediaServiceEventHashCode"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7"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9690511-d2eb-474b-8899-badc9087cfa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3410da5-1bc7-47ed-9bd7-69a81b61d9a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d021555-bc5c-4adf-a6e4-04b441f2d83a}" ma:internalName="TaxCatchAll" ma:showField="CatchAllData" ma:web="63410da5-1bc7-47ed-9bd7-69a81b61d9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45E8AB-AA1B-4F0C-8C32-1A4705CA5E1C}">
  <ds:schemaRefs>
    <ds:schemaRef ds:uri="http://schemas.microsoft.com/office/2006/metadata/properties"/>
    <ds:schemaRef ds:uri="http://schemas.microsoft.com/office/infopath/2007/PartnerControls"/>
    <ds:schemaRef ds:uri="f0a0b62c-d44e-4165-b868-7da61ff7e5d0"/>
    <ds:schemaRef ds:uri="63410da5-1bc7-47ed-9bd7-69a81b61d9a3"/>
  </ds:schemaRefs>
</ds:datastoreItem>
</file>

<file path=customXml/itemProps2.xml><?xml version="1.0" encoding="utf-8"?>
<ds:datastoreItem xmlns:ds="http://schemas.openxmlformats.org/officeDocument/2006/customXml" ds:itemID="{3394591F-2B14-412A-9218-2986AFB9A6A7}">
  <ds:schemaRefs>
    <ds:schemaRef ds:uri="http://schemas.microsoft.com/sharepoint/v3/contenttype/forms"/>
  </ds:schemaRefs>
</ds:datastoreItem>
</file>

<file path=customXml/itemProps3.xml><?xml version="1.0" encoding="utf-8"?>
<ds:datastoreItem xmlns:ds="http://schemas.openxmlformats.org/officeDocument/2006/customXml" ds:itemID="{12979234-7424-491C-9BFF-0C09B30640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a0b62c-d44e-4165-b868-7da61ff7e5d0"/>
    <ds:schemaRef ds:uri="63410da5-1bc7-47ed-9bd7-69a81b61d9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243</TotalTime>
  <Words>1298</Words>
  <Application>Microsoft Office PowerPoint</Application>
  <PresentationFormat>Widescreen</PresentationFormat>
  <Paragraphs>230</Paragraphs>
  <Slides>21</Slides>
  <Notes>0</Notes>
  <HiddenSlides>0</HiddenSlides>
  <MMClips>2</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21</vt:i4>
      </vt:variant>
    </vt:vector>
  </HeadingPairs>
  <TitlesOfParts>
    <vt:vector size="34" baseType="lpstr">
      <vt:lpstr>Arial</vt:lpstr>
      <vt:lpstr>Calibri</vt:lpstr>
      <vt:lpstr>Calibri Light</vt:lpstr>
      <vt:lpstr>Myriad Regular</vt:lpstr>
      <vt:lpstr>NBS Light</vt:lpstr>
      <vt:lpstr>NBS Medium</vt:lpstr>
      <vt:lpstr>Symbol</vt:lpstr>
      <vt:lpstr>Tahoma</vt:lpstr>
      <vt:lpstr>Trebuchet MS</vt:lpstr>
      <vt:lpstr>Verdana</vt:lpstr>
      <vt:lpstr>Office Theme</vt:lpstr>
      <vt:lpstr>Text Master</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Policy Statements, Rule Changes, Affiliation Motion</dc:title>
  <dc:creator>Bev Cubbon</dc:creator>
  <cp:lastModifiedBy>Charlotte Fackerell</cp:lastModifiedBy>
  <cp:revision>65</cp:revision>
  <dcterms:created xsi:type="dcterms:W3CDTF">2021-10-01T18:33:04Z</dcterms:created>
  <dcterms:modified xsi:type="dcterms:W3CDTF">2026-10-13T14:22:12Z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0x010100BFBDE1B371BE3E42BC5683075C9E31EA</vt:lpwstr>
  </property>
  <property fmtid="{D5CDD505-2E9C-101B-9397-08002B2CF9AE}" pid="3" name="MediaServiceImageTags">
    <vt:lpwstr/>
  </property>
</Properties>
</file>