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8"/>
  </p:notesMasterIdLst>
  <p:sldIdLst>
    <p:sldId id="300" r:id="rId6"/>
    <p:sldId id="299" r:id="rId7"/>
    <p:sldId id="301" r:id="rId8"/>
    <p:sldId id="302" r:id="rId9"/>
    <p:sldId id="303" r:id="rId10"/>
    <p:sldId id="304" r:id="rId11"/>
    <p:sldId id="307" r:id="rId12"/>
    <p:sldId id="306" r:id="rId13"/>
    <p:sldId id="308" r:id="rId14"/>
    <p:sldId id="309" r:id="rId15"/>
    <p:sldId id="322" r:id="rId16"/>
    <p:sldId id="310" r:id="rId17"/>
    <p:sldId id="312" r:id="rId18"/>
    <p:sldId id="323" r:id="rId19"/>
    <p:sldId id="325" r:id="rId20"/>
    <p:sldId id="326" r:id="rId21"/>
    <p:sldId id="320" r:id="rId22"/>
    <p:sldId id="313" r:id="rId23"/>
    <p:sldId id="314" r:id="rId24"/>
    <p:sldId id="315" r:id="rId25"/>
    <p:sldId id="318" r:id="rId26"/>
    <p:sldId id="34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09/06/2026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09/06/2026</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09/06/2026</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3.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09724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28 Jan 2026 </a:t>
            </a:r>
            <a:r>
              <a:rPr lang="en-GB" sz="1800" i="1" dirty="0">
                <a:latin typeface="Calibri" panose="020F0502020204030204" pitchFamily="34" charset="0"/>
                <a:cs typeface="Calibri" panose="020F0502020204030204" pitchFamily="34" charset="0"/>
              </a:rPr>
              <a:t>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491815" y="182824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£6.91*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Advice ’call’ back service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54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00FC-2185-1D09-953E-CA32EC0566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D11DDA-FB28-9365-6D8D-1BFF35008EE3}"/>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FB77D74-9053-8A76-E814-524058D6DFD8}"/>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4CE434B8-B4AE-0D65-06B5-8A08AB4C3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5086C25-D190-6638-AAF8-443B92D767DA}"/>
              </a:ext>
            </a:extLst>
          </p:cNvPr>
          <p:cNvSpPr txBox="1"/>
          <p:nvPr/>
        </p:nvSpPr>
        <p:spPr>
          <a:xfrm>
            <a:off x="575201" y="2312164"/>
            <a:ext cx="10842171" cy="2862322"/>
          </a:xfrm>
          <a:prstGeom prst="rect">
            <a:avLst/>
          </a:prstGeom>
          <a:noFill/>
        </p:spPr>
        <p:txBody>
          <a:bodyPr wrap="square" rtlCol="0">
            <a:spAutoFit/>
          </a:bodyPr>
          <a:lstStyle/>
          <a:p>
            <a:pPr algn="ctr"/>
            <a:r>
              <a:rPr lang="en-GB" sz="6000" b="1" dirty="0">
                <a:solidFill>
                  <a:srgbClr val="1B3D69"/>
                </a:solidFill>
              </a:rPr>
              <a:t>Thank you!</a:t>
            </a:r>
          </a:p>
          <a:p>
            <a:pPr algn="ctr"/>
            <a:r>
              <a:rPr lang="en-GB" sz="6000" b="1" dirty="0">
                <a:solidFill>
                  <a:srgbClr val="1B3D69"/>
                </a:solidFill>
              </a:rPr>
              <a:t>Any questions?</a:t>
            </a:r>
          </a:p>
          <a:p>
            <a:endParaRPr lang="en-GB" sz="6000" dirty="0"/>
          </a:p>
        </p:txBody>
      </p:sp>
    </p:spTree>
    <p:extLst>
      <p:ext uri="{BB962C8B-B14F-4D97-AF65-F5344CB8AC3E}">
        <p14:creationId xmlns:p14="http://schemas.microsoft.com/office/powerpoint/2010/main" val="233429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892067"/>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Flexible Working Requests &amp; Appeals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7" name="TextBox 6">
            <a:extLst>
              <a:ext uri="{FF2B5EF4-FFF2-40B4-BE49-F238E27FC236}">
                <a16:creationId xmlns:a16="http://schemas.microsoft.com/office/drawing/2014/main" id="{554603A4-3601-E60A-764C-7025D6CF619A}"/>
              </a:ext>
            </a:extLst>
          </p:cNvPr>
          <p:cNvSpPr txBox="1"/>
          <p:nvPr/>
        </p:nvSpPr>
        <p:spPr>
          <a:xfrm>
            <a:off x="515571" y="1514475"/>
            <a:ext cx="11197457" cy="5078313"/>
          </a:xfrm>
          <a:prstGeom prst="rect">
            <a:avLst/>
          </a:prstGeom>
          <a:noFill/>
        </p:spPr>
        <p:txBody>
          <a:bodyPr wrap="square" rtlCol="0">
            <a:spAutoFit/>
          </a:bodyPr>
          <a:lstStyle/>
          <a:p>
            <a:r>
              <a:rPr lang="en-GB" sz="2400" b="1" dirty="0"/>
              <a:t>Support &amp; Emergency Leave </a:t>
            </a:r>
            <a:r>
              <a:rPr lang="en-GB" sz="2400" dirty="0"/>
              <a:t>- gives you up to 5 days paid leave each calendar year (pro-rated for parttime employees) to help you with caring responsibilities for dependents of all ages, or to deal with domestic emergencies.</a:t>
            </a:r>
          </a:p>
          <a:p>
            <a:endParaRPr lang="en-GB" sz="2400" dirty="0"/>
          </a:p>
          <a:p>
            <a:r>
              <a:rPr lang="en-GB" sz="2400" b="1" dirty="0"/>
              <a:t>Compassionate Leave</a:t>
            </a:r>
            <a:r>
              <a:rPr lang="en-GB" sz="2400" dirty="0"/>
              <a:t> – When someone you’re close to is seriously ill, you can take compassionate leave. This is normally up to twenty days’ paid leave for both types of leave (pro-rated if you’re part-time).</a:t>
            </a:r>
          </a:p>
          <a:p>
            <a:endParaRPr lang="en-GB" sz="2400" dirty="0"/>
          </a:p>
          <a:p>
            <a:r>
              <a:rPr lang="en-GB" sz="2400" b="1" dirty="0"/>
              <a:t>Pension – </a:t>
            </a:r>
            <a:r>
              <a:rPr lang="en-GB" sz="2400" dirty="0"/>
              <a:t>Nationwide will contribute 10% regardless of your contribution &amp; up to</a:t>
            </a:r>
          </a:p>
          <a:p>
            <a:r>
              <a:rPr lang="en-GB" sz="2400" dirty="0"/>
              <a:t>13%</a:t>
            </a:r>
            <a:r>
              <a:rPr lang="en-GB" sz="2400" b="1" dirty="0"/>
              <a:t> </a:t>
            </a:r>
          </a:p>
          <a:p>
            <a:endParaRPr lang="en-GB" sz="2400" b="1" dirty="0"/>
          </a:p>
          <a:p>
            <a:r>
              <a:rPr lang="en-GB" sz="2400" b="1" dirty="0"/>
              <a:t>Holidays –</a:t>
            </a:r>
            <a:r>
              <a:rPr lang="en-GB" sz="2400" dirty="0"/>
              <a:t> 30 days holiday after 5 years of service           </a:t>
            </a:r>
            <a:endParaRPr lang="en-GB" sz="24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9" descr="A picture containing logo&#10;&#10;Description automatically generated">
            <a:extLst>
              <a:ext uri="{FF2B5EF4-FFF2-40B4-BE49-F238E27FC236}">
                <a16:creationId xmlns:a16="http://schemas.microsoft.com/office/drawing/2014/main" id="{A5F79832-ED36-40EC-A35B-1A47AA3B1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3" name="TextBox 2">
            <a:extLst>
              <a:ext uri="{FF2B5EF4-FFF2-40B4-BE49-F238E27FC236}">
                <a16:creationId xmlns:a16="http://schemas.microsoft.com/office/drawing/2014/main" id="{8F4E4CA3-CD26-DF09-1186-FD872F25F3E9}"/>
              </a:ext>
            </a:extLst>
          </p:cNvPr>
          <p:cNvSpPr txBox="1"/>
          <p:nvPr/>
        </p:nvSpPr>
        <p:spPr>
          <a:xfrm>
            <a:off x="443312" y="1310839"/>
            <a:ext cx="11280601" cy="4801314"/>
          </a:xfrm>
          <a:prstGeom prst="rect">
            <a:avLst/>
          </a:prstGeom>
          <a:noFill/>
        </p:spPr>
        <p:txBody>
          <a:bodyPr wrap="square" rtlCol="0">
            <a:spAutoFit/>
          </a:bodyPr>
          <a:lstStyle/>
          <a:p>
            <a:r>
              <a:rPr lang="en-GB" sz="2400" b="1" dirty="0"/>
              <a:t>Time Off for Medical and Dental Appointments - </a:t>
            </a:r>
            <a:r>
              <a:rPr lang="en-GB" sz="2400" dirty="0"/>
              <a:t>When you can’t arrange to make medical/dental appointments outside of your work hours Nationwide allows you to take a reasonable amount of paid time to go to appointments without making up the time. </a:t>
            </a:r>
          </a:p>
          <a:p>
            <a:endParaRPr lang="en-GB" sz="2400" dirty="0"/>
          </a:p>
          <a:p>
            <a:r>
              <a:rPr lang="en-GB" sz="2400" b="1" dirty="0"/>
              <a:t>Paternity Leave – </a:t>
            </a:r>
            <a:r>
              <a:rPr lang="en-GB" sz="2400" dirty="0"/>
              <a:t>13 weeks paid leave</a:t>
            </a:r>
          </a:p>
          <a:p>
            <a:endParaRPr lang="en-GB" sz="2400" dirty="0"/>
          </a:p>
          <a:p>
            <a:r>
              <a:rPr lang="en-GB" sz="2400" b="1" dirty="0"/>
              <a:t>Maternity Leave </a:t>
            </a:r>
            <a:r>
              <a:rPr lang="en-GB" sz="2400" dirty="0"/>
              <a:t>– 26 weeks full pay, 13 weeks SMP</a:t>
            </a:r>
            <a:endParaRPr lang="en-GB" sz="2400" b="1" dirty="0"/>
          </a:p>
          <a:p>
            <a:endParaRPr lang="en-GB" sz="2400" dirty="0"/>
          </a:p>
          <a:p>
            <a:r>
              <a:rPr lang="en-GB" sz="2400" b="1" dirty="0"/>
              <a:t>Sick Pay – </a:t>
            </a:r>
            <a:r>
              <a:rPr lang="en-GB" sz="2400" dirty="0"/>
              <a:t>full pay for 6 months, ½ pay for 6 months &amp; Group Income Protection plan (if eligible)</a:t>
            </a:r>
          </a:p>
          <a:p>
            <a:endParaRPr lang="en-GB" sz="2400" dirty="0"/>
          </a:p>
          <a:p>
            <a:r>
              <a:rPr lang="en-GB" sz="2400" b="1" dirty="0"/>
              <a:t>BUPA</a:t>
            </a:r>
            <a:r>
              <a:rPr lang="en-GB" sz="2400" dirty="0"/>
              <a:t> </a:t>
            </a:r>
            <a:r>
              <a:rPr lang="en-GB" sz="2400" b="1" dirty="0"/>
              <a:t>Healthcare</a:t>
            </a:r>
            <a:r>
              <a:rPr lang="en-GB" sz="2400" dirty="0"/>
              <a:t> – for everyone                                                     </a:t>
            </a:r>
          </a:p>
          <a:p>
            <a:r>
              <a:rPr lang="en-GB" dirty="0"/>
              <a:t> </a:t>
            </a:r>
          </a:p>
        </p:txBody>
      </p:sp>
      <p:pic>
        <p:nvPicPr>
          <p:cNvPr id="5" name="Picture 4" descr="A picture containing logo&#10;&#10;Description automatically generated">
            <a:extLst>
              <a:ext uri="{FF2B5EF4-FFF2-40B4-BE49-F238E27FC236}">
                <a16:creationId xmlns:a16="http://schemas.microsoft.com/office/drawing/2014/main" id="{F16103A7-486A-1FE3-81FA-5DD293692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£18.16 F/T p/m  £10.92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£15.18 F/T p/m  £8.57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2025:</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£282,400!</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604155" y="138268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8349f6c92cd45a439ed7c115ccb8fe3a">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85e1f60f2ee48600d7114c0947510deb"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4591F-2B14-412A-9218-2986AFB9A6A7}">
  <ds:schemaRefs>
    <ds:schemaRef ds:uri="http://schemas.microsoft.com/sharepoint/v3/contenttype/forms"/>
  </ds:schemaRefs>
</ds:datastoreItem>
</file>

<file path=customXml/itemProps2.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3.xml><?xml version="1.0" encoding="utf-8"?>
<ds:datastoreItem xmlns:ds="http://schemas.openxmlformats.org/officeDocument/2006/customXml" ds:itemID="{12979234-7424-491C-9BFF-0C09B306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TotalTime>
  <Words>1277</Words>
  <Application>Microsoft Office PowerPoint</Application>
  <PresentationFormat>Widescreen</PresentationFormat>
  <Paragraphs>233</Paragraphs>
  <Slides>22</Slides>
  <Notes>0</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65</cp:revision>
  <dcterms:created xsi:type="dcterms:W3CDTF">2021-10-01T18:33:04Z</dcterms:created>
  <dcterms:modified xsi:type="dcterms:W3CDTF">2026-06-09T14:53:32Z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