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4"/>
    <p:sldMasterId id="2147483664" r:id="rId5"/>
  </p:sldMasterIdLst>
  <p:notesMasterIdLst>
    <p:notesMasterId r:id="rId30"/>
  </p:notesMasterIdLst>
  <p:sldIdLst>
    <p:sldId id="300" r:id="rId6"/>
    <p:sldId id="299" r:id="rId7"/>
    <p:sldId id="301" r:id="rId8"/>
    <p:sldId id="302" r:id="rId9"/>
    <p:sldId id="303" r:id="rId10"/>
    <p:sldId id="304" r:id="rId11"/>
    <p:sldId id="305" r:id="rId12"/>
    <p:sldId id="307" r:id="rId13"/>
    <p:sldId id="306" r:id="rId14"/>
    <p:sldId id="308" r:id="rId15"/>
    <p:sldId id="309" r:id="rId16"/>
    <p:sldId id="322" r:id="rId17"/>
    <p:sldId id="310" r:id="rId18"/>
    <p:sldId id="311" r:id="rId19"/>
    <p:sldId id="324" r:id="rId20"/>
    <p:sldId id="312" r:id="rId21"/>
    <p:sldId id="323" r:id="rId22"/>
    <p:sldId id="325" r:id="rId23"/>
    <p:sldId id="326" r:id="rId24"/>
    <p:sldId id="320" r:id="rId25"/>
    <p:sldId id="313" r:id="rId26"/>
    <p:sldId id="314" r:id="rId27"/>
    <p:sldId id="315" r:id="rId28"/>
    <p:sldId id="31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D69"/>
    <a:srgbClr val="E6007E"/>
    <a:srgbClr val="FFFFFF"/>
    <a:srgbClr val="6B7394"/>
    <a:srgbClr val="1B7394"/>
    <a:srgbClr val="81CFD3"/>
    <a:srgbClr val="C0C2D2"/>
    <a:srgbClr val="00AAAD"/>
    <a:srgbClr val="81CF13"/>
    <a:srgbClr val="FEF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C56DD-6A39-4037-A2E0-BFD3C49179DC}" type="datetimeFigureOut">
              <a:rPr lang="en-GB" smtClean="0"/>
              <a:t>27/03/2026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D97FD-2EE7-41CD-B897-9B3DCFCEBBD5}" type="slidenum">
              <a:rPr lang="en-GB" smtClean="0"/>
              <a:t>‹#›</a:t>
            </a:fld>
            <a:endParaRPr lang="en-GB"/>
          </a:p>
        </p:txBody>
      </p:sp>
    </p:spTree>
    <p:extLst>
      <p:ext uri="{BB962C8B-B14F-4D97-AF65-F5344CB8AC3E}">
        <p14:creationId xmlns:p14="http://schemas.microsoft.com/office/powerpoint/2010/main" val="121739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DD97FD-2EE7-41CD-B897-9B3DCFCEBBD5}" type="slidenum">
              <a:rPr lang="en-GB" smtClean="0"/>
              <a:t>14</a:t>
            </a:fld>
            <a:endParaRPr lang="en-GB"/>
          </a:p>
        </p:txBody>
      </p:sp>
    </p:spTree>
    <p:extLst>
      <p:ext uri="{BB962C8B-B14F-4D97-AF65-F5344CB8AC3E}">
        <p14:creationId xmlns:p14="http://schemas.microsoft.com/office/powerpoint/2010/main" val="37284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64FB9-4524-04AE-CD00-59ED3A7C6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10F4C-05FA-60D7-FF57-63E78A516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4254C-D32B-A476-2962-65242DB56B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126A10D-3740-535E-BE86-0E6B8A651309}"/>
              </a:ext>
            </a:extLst>
          </p:cNvPr>
          <p:cNvSpPr>
            <a:spLocks noGrp="1"/>
          </p:cNvSpPr>
          <p:nvPr>
            <p:ph type="sldNum" sz="quarter" idx="5"/>
          </p:nvPr>
        </p:nvSpPr>
        <p:spPr/>
        <p:txBody>
          <a:bodyPr/>
          <a:lstStyle/>
          <a:p>
            <a:fld id="{44DD97FD-2EE7-41CD-B897-9B3DCFCEBBD5}" type="slidenum">
              <a:rPr lang="en-GB" smtClean="0"/>
              <a:t>15</a:t>
            </a:fld>
            <a:endParaRPr lang="en-GB"/>
          </a:p>
        </p:txBody>
      </p:sp>
    </p:spTree>
    <p:extLst>
      <p:ext uri="{BB962C8B-B14F-4D97-AF65-F5344CB8AC3E}">
        <p14:creationId xmlns:p14="http://schemas.microsoft.com/office/powerpoint/2010/main" val="2481270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8E53-1CF5-42DB-B87E-9DD59F337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51C372-38F8-496A-A93D-BB142D21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46808-303B-4679-BF14-EA5733B2216A}"/>
              </a:ext>
            </a:extLst>
          </p:cNvPr>
          <p:cNvSpPr>
            <a:spLocks noGrp="1"/>
          </p:cNvSpPr>
          <p:nvPr>
            <p:ph type="dt" sz="half" idx="10"/>
          </p:nvPr>
        </p:nvSpPr>
        <p:spPr/>
        <p:txBody>
          <a:bodyPr/>
          <a:lstStyle/>
          <a:p>
            <a:fld id="{EAF900B6-385C-4DC5-8E32-F0C92E3420BF}" type="datetimeFigureOut">
              <a:rPr lang="en-GB" smtClean="0"/>
              <a:t>27/03/2026</a:t>
            </a:fld>
            <a:endParaRPr lang="en-GB"/>
          </a:p>
        </p:txBody>
      </p:sp>
      <p:sp>
        <p:nvSpPr>
          <p:cNvPr id="5" name="Footer Placeholder 4">
            <a:extLst>
              <a:ext uri="{FF2B5EF4-FFF2-40B4-BE49-F238E27FC236}">
                <a16:creationId xmlns:a16="http://schemas.microsoft.com/office/drawing/2014/main" id="{E050A743-E660-4C08-A0EA-86ED63BEA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E48DB-88CE-4DEC-A235-06EF4548C0F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694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A3F6-20D3-4089-8161-F11EAEAB22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F33B95-5B84-4F98-8001-C2A314CC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47A20-AE51-401C-8C99-A36BDB816C23}"/>
              </a:ext>
            </a:extLst>
          </p:cNvPr>
          <p:cNvSpPr>
            <a:spLocks noGrp="1"/>
          </p:cNvSpPr>
          <p:nvPr>
            <p:ph type="dt" sz="half" idx="10"/>
          </p:nvPr>
        </p:nvSpPr>
        <p:spPr/>
        <p:txBody>
          <a:bodyPr/>
          <a:lstStyle/>
          <a:p>
            <a:fld id="{EAF900B6-385C-4DC5-8E32-F0C92E3420BF}" type="datetimeFigureOut">
              <a:rPr lang="en-GB" smtClean="0"/>
              <a:t>27/03/2026</a:t>
            </a:fld>
            <a:endParaRPr lang="en-GB"/>
          </a:p>
        </p:txBody>
      </p:sp>
      <p:sp>
        <p:nvSpPr>
          <p:cNvPr id="5" name="Footer Placeholder 4">
            <a:extLst>
              <a:ext uri="{FF2B5EF4-FFF2-40B4-BE49-F238E27FC236}">
                <a16:creationId xmlns:a16="http://schemas.microsoft.com/office/drawing/2014/main" id="{2D572BA7-06A1-4D11-8774-E795AEF12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E36643-7B06-4BC0-84B2-A19F4FDC0E99}"/>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619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67846-B0AF-4C7E-A553-E6BDEE32F5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EFDBD7-D9D8-4E82-957E-E8D4E05DD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BAC47-7569-4A40-9B27-2458D9818DFC}"/>
              </a:ext>
            </a:extLst>
          </p:cNvPr>
          <p:cNvSpPr>
            <a:spLocks noGrp="1"/>
          </p:cNvSpPr>
          <p:nvPr>
            <p:ph type="dt" sz="half" idx="10"/>
          </p:nvPr>
        </p:nvSpPr>
        <p:spPr/>
        <p:txBody>
          <a:bodyPr/>
          <a:lstStyle/>
          <a:p>
            <a:fld id="{EAF900B6-385C-4DC5-8E32-F0C92E3420BF}" type="datetimeFigureOut">
              <a:rPr lang="en-GB" smtClean="0"/>
              <a:t>27/03/2026</a:t>
            </a:fld>
            <a:endParaRPr lang="en-GB"/>
          </a:p>
        </p:txBody>
      </p:sp>
      <p:sp>
        <p:nvSpPr>
          <p:cNvPr id="5" name="Footer Placeholder 4">
            <a:extLst>
              <a:ext uri="{FF2B5EF4-FFF2-40B4-BE49-F238E27FC236}">
                <a16:creationId xmlns:a16="http://schemas.microsoft.com/office/drawing/2014/main" id="{3DBD0350-579C-44CE-A707-50D30892B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8FBBD-5C63-4F54-99DF-C81E74582BC0}"/>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79370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ue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8000" y="1955748"/>
            <a:ext cx="9409773" cy="1683872"/>
          </a:xfrm>
        </p:spPr>
        <p:txBody>
          <a:bodyPr rIns="0" anchor="t" anchorCtr="0">
            <a:normAutofit/>
          </a:bodyPr>
          <a:lstStyle>
            <a:lvl1pPr algn="l">
              <a:defRPr sz="5333"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75137" y="3761615"/>
            <a:ext cx="9409784" cy="650240"/>
          </a:xfrm>
        </p:spPr>
        <p:txBody>
          <a:bodyPr anchor="ctr" anchorCtr="0">
            <a:norm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DC5924B8-1A54-8243-88D6-210B0CDBB1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9215" y="5864787"/>
            <a:ext cx="1826091" cy="727341"/>
          </a:xfrm>
          <a:prstGeom prst="rect">
            <a:avLst/>
          </a:prstGeom>
        </p:spPr>
      </p:pic>
    </p:spTree>
    <p:extLst>
      <p:ext uri="{BB962C8B-B14F-4D97-AF65-F5344CB8AC3E}">
        <p14:creationId xmlns:p14="http://schemas.microsoft.com/office/powerpoint/2010/main" val="320479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bg1"/>
            </a:solidFill>
          </a:ln>
          <a:effectLst/>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7AAC27A-0E81-D846-9DDA-B33A070C24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8984" y="6112494"/>
            <a:ext cx="1207305" cy="480876"/>
          </a:xfrm>
          <a:prstGeom prst="rect">
            <a:avLst/>
          </a:prstGeom>
        </p:spPr>
      </p:pic>
    </p:spTree>
    <p:extLst>
      <p:ext uri="{BB962C8B-B14F-4D97-AF65-F5344CB8AC3E}">
        <p14:creationId xmlns:p14="http://schemas.microsoft.com/office/powerpoint/2010/main" val="1132724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2"/>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accent6">
                    <a:lumMod val="65000"/>
                    <a:lumOff val="35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72EA3760-AB7B-D348-9D09-9C87FFF6C1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4106917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7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5933-93C7-7843-ACA8-CA1D45F35673}"/>
              </a:ext>
            </a:extLst>
          </p:cNvPr>
          <p:cNvSpPr>
            <a:spLocks noGrp="1"/>
          </p:cNvSpPr>
          <p:nvPr>
            <p:ph type="title"/>
          </p:nvPr>
        </p:nvSpPr>
        <p:spPr/>
        <p:txBody>
          <a:bodyPr/>
          <a:lstStyle>
            <a:lvl1pPr>
              <a:defRPr b="0" i="0">
                <a:latin typeface="NBS Medium" pitchFamily="2" charset="0"/>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662AE13-9D8F-5946-8EE8-EAC60CA587F4}"/>
              </a:ext>
            </a:extLst>
          </p:cNvPr>
          <p:cNvSpPr>
            <a:spLocks noGrp="1"/>
          </p:cNvSpPr>
          <p:nvPr>
            <p:ph type="sldNum" sz="quarter" idx="11"/>
          </p:nvPr>
        </p:nvSpPr>
        <p:spPr/>
        <p:txBody>
          <a:bodyPr/>
          <a:lstStyle/>
          <a:p>
            <a:fld id="{2E9A4987-E228-4949-89FA-A71A39C61D9B}" type="slidenum">
              <a:rPr lang="en-US" smtClean="0"/>
              <a:pPr/>
              <a:t>‹#›</a:t>
            </a:fld>
            <a:endParaRPr lang="en-US"/>
          </a:p>
        </p:txBody>
      </p:sp>
      <p:sp>
        <p:nvSpPr>
          <p:cNvPr id="7" name="Text Placeholder 6">
            <a:extLst>
              <a:ext uri="{FF2B5EF4-FFF2-40B4-BE49-F238E27FC236}">
                <a16:creationId xmlns:a16="http://schemas.microsoft.com/office/drawing/2014/main" id="{48C6E464-2D70-7C44-BFBE-BF8E4E8AFD1B}"/>
              </a:ext>
            </a:extLst>
          </p:cNvPr>
          <p:cNvSpPr>
            <a:spLocks noGrp="1"/>
          </p:cNvSpPr>
          <p:nvPr>
            <p:ph type="body" sz="quarter" idx="13"/>
          </p:nvPr>
        </p:nvSpPr>
        <p:spPr>
          <a:xfrm>
            <a:off x="479997" y="1239632"/>
            <a:ext cx="11328003" cy="50505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0DDCFD44-7BBF-1240-BC04-695ED2C8A15E}"/>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45DADB3-05AB-164B-8644-C273A8681081}"/>
              </a:ext>
            </a:extLst>
          </p:cNvPr>
          <p:cNvCxnSpPr>
            <a:cxnSpLocks/>
          </p:cNvCxnSpPr>
          <p:nvPr userDrawn="1"/>
        </p:nvCxnSpPr>
        <p:spPr>
          <a:xfrm flipH="1">
            <a:off x="480000" y="908184"/>
            <a:ext cx="11328000"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3590D87-1EB7-6943-9DC1-E8C3C91B5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340098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2FEC-5C9E-4F3F-9BB3-B273315C14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5DE06-E00D-4EE9-91F8-57F3A10CA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0CA13-5A67-42B6-B9FE-BE4C15DBAB03}"/>
              </a:ext>
            </a:extLst>
          </p:cNvPr>
          <p:cNvSpPr>
            <a:spLocks noGrp="1"/>
          </p:cNvSpPr>
          <p:nvPr>
            <p:ph type="dt" sz="half" idx="10"/>
          </p:nvPr>
        </p:nvSpPr>
        <p:spPr/>
        <p:txBody>
          <a:bodyPr/>
          <a:lstStyle/>
          <a:p>
            <a:fld id="{EAF900B6-385C-4DC5-8E32-F0C92E3420BF}" type="datetimeFigureOut">
              <a:rPr lang="en-GB" smtClean="0"/>
              <a:t>27/03/2026</a:t>
            </a:fld>
            <a:endParaRPr lang="en-GB"/>
          </a:p>
        </p:txBody>
      </p:sp>
      <p:sp>
        <p:nvSpPr>
          <p:cNvPr id="5" name="Footer Placeholder 4">
            <a:extLst>
              <a:ext uri="{FF2B5EF4-FFF2-40B4-BE49-F238E27FC236}">
                <a16:creationId xmlns:a16="http://schemas.microsoft.com/office/drawing/2014/main" id="{16CEBD3F-A6B7-42AC-A6E2-74CFCEBCB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DCA7F-61CA-4C44-8330-06027F61308E}"/>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631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327A-C000-40CD-836A-D37752587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873B70-EDDB-4817-A051-B43D21BE4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93185-DE5E-457A-8E71-8C574C6AD0F8}"/>
              </a:ext>
            </a:extLst>
          </p:cNvPr>
          <p:cNvSpPr>
            <a:spLocks noGrp="1"/>
          </p:cNvSpPr>
          <p:nvPr>
            <p:ph type="dt" sz="half" idx="10"/>
          </p:nvPr>
        </p:nvSpPr>
        <p:spPr/>
        <p:txBody>
          <a:bodyPr/>
          <a:lstStyle/>
          <a:p>
            <a:fld id="{EAF900B6-385C-4DC5-8E32-F0C92E3420BF}" type="datetimeFigureOut">
              <a:rPr lang="en-GB" smtClean="0"/>
              <a:t>27/03/2026</a:t>
            </a:fld>
            <a:endParaRPr lang="en-GB"/>
          </a:p>
        </p:txBody>
      </p:sp>
      <p:sp>
        <p:nvSpPr>
          <p:cNvPr id="5" name="Footer Placeholder 4">
            <a:extLst>
              <a:ext uri="{FF2B5EF4-FFF2-40B4-BE49-F238E27FC236}">
                <a16:creationId xmlns:a16="http://schemas.microsoft.com/office/drawing/2014/main" id="{08717970-A08A-4A71-A19E-56BB345A6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F67A92-C775-49BE-9F17-3F9337C0795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44812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78-B5A1-4574-9746-359B5D03E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F30141-09DC-4F96-A7DF-48DE8EBD7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65FB2-BEBB-4450-B42A-B19AE1A1F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29A5F2-D4E3-4289-9167-D68C6974B92E}"/>
              </a:ext>
            </a:extLst>
          </p:cNvPr>
          <p:cNvSpPr>
            <a:spLocks noGrp="1"/>
          </p:cNvSpPr>
          <p:nvPr>
            <p:ph type="dt" sz="half" idx="10"/>
          </p:nvPr>
        </p:nvSpPr>
        <p:spPr/>
        <p:txBody>
          <a:bodyPr/>
          <a:lstStyle/>
          <a:p>
            <a:fld id="{EAF900B6-385C-4DC5-8E32-F0C92E3420BF}" type="datetimeFigureOut">
              <a:rPr lang="en-GB" smtClean="0"/>
              <a:t>27/03/2026</a:t>
            </a:fld>
            <a:endParaRPr lang="en-GB"/>
          </a:p>
        </p:txBody>
      </p:sp>
      <p:sp>
        <p:nvSpPr>
          <p:cNvPr id="6" name="Footer Placeholder 5">
            <a:extLst>
              <a:ext uri="{FF2B5EF4-FFF2-40B4-BE49-F238E27FC236}">
                <a16:creationId xmlns:a16="http://schemas.microsoft.com/office/drawing/2014/main" id="{C42D8F3C-CD15-493C-B519-B3E161E83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8593A2-920A-4E64-BC8A-DDF7D626B07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7293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B1F1-6DB4-4CF1-A940-75261E2F2D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3D54E-FB98-4696-BD50-0BD5D1169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CBD50-89A6-4B3B-9AB9-B5F2F1477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9B3B2-8CD4-4A2D-8DE2-DA6F55F0B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7F3F9-DDB0-43BC-B183-E80C6917A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5C713-7F97-4FFF-8E66-906964D33F71}"/>
              </a:ext>
            </a:extLst>
          </p:cNvPr>
          <p:cNvSpPr>
            <a:spLocks noGrp="1"/>
          </p:cNvSpPr>
          <p:nvPr>
            <p:ph type="dt" sz="half" idx="10"/>
          </p:nvPr>
        </p:nvSpPr>
        <p:spPr/>
        <p:txBody>
          <a:bodyPr/>
          <a:lstStyle/>
          <a:p>
            <a:fld id="{EAF900B6-385C-4DC5-8E32-F0C92E3420BF}" type="datetimeFigureOut">
              <a:rPr lang="en-GB" smtClean="0"/>
              <a:t>27/03/2026</a:t>
            </a:fld>
            <a:endParaRPr lang="en-GB"/>
          </a:p>
        </p:txBody>
      </p:sp>
      <p:sp>
        <p:nvSpPr>
          <p:cNvPr id="8" name="Footer Placeholder 7">
            <a:extLst>
              <a:ext uri="{FF2B5EF4-FFF2-40B4-BE49-F238E27FC236}">
                <a16:creationId xmlns:a16="http://schemas.microsoft.com/office/drawing/2014/main" id="{900A3A54-8F77-4D90-95AA-B49E5107F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A27B46-E086-47F7-82C7-3C192366536D}"/>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17032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7A34-07A6-4314-8AB1-5A3052CDF2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34F564-CC01-48D2-9948-CB01CEA1F5AF}"/>
              </a:ext>
            </a:extLst>
          </p:cNvPr>
          <p:cNvSpPr>
            <a:spLocks noGrp="1"/>
          </p:cNvSpPr>
          <p:nvPr>
            <p:ph type="dt" sz="half" idx="10"/>
          </p:nvPr>
        </p:nvSpPr>
        <p:spPr/>
        <p:txBody>
          <a:bodyPr/>
          <a:lstStyle/>
          <a:p>
            <a:fld id="{EAF900B6-385C-4DC5-8E32-F0C92E3420BF}" type="datetimeFigureOut">
              <a:rPr lang="en-GB" smtClean="0"/>
              <a:t>27/03/2026</a:t>
            </a:fld>
            <a:endParaRPr lang="en-GB"/>
          </a:p>
        </p:txBody>
      </p:sp>
      <p:sp>
        <p:nvSpPr>
          <p:cNvPr id="4" name="Footer Placeholder 3">
            <a:extLst>
              <a:ext uri="{FF2B5EF4-FFF2-40B4-BE49-F238E27FC236}">
                <a16:creationId xmlns:a16="http://schemas.microsoft.com/office/drawing/2014/main" id="{C75D6748-730E-4F9C-AB9D-74FEC224B1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EB3F7C-6C38-40B5-9BCD-40BA0DC7BA23}"/>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5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A0275-2641-4B2A-88A9-6A46B7A605BD}"/>
              </a:ext>
            </a:extLst>
          </p:cNvPr>
          <p:cNvSpPr>
            <a:spLocks noGrp="1"/>
          </p:cNvSpPr>
          <p:nvPr>
            <p:ph type="dt" sz="half" idx="10"/>
          </p:nvPr>
        </p:nvSpPr>
        <p:spPr/>
        <p:txBody>
          <a:bodyPr/>
          <a:lstStyle/>
          <a:p>
            <a:fld id="{EAF900B6-385C-4DC5-8E32-F0C92E3420BF}" type="datetimeFigureOut">
              <a:rPr lang="en-GB" smtClean="0"/>
              <a:t>27/03/2026</a:t>
            </a:fld>
            <a:endParaRPr lang="en-GB"/>
          </a:p>
        </p:txBody>
      </p:sp>
      <p:sp>
        <p:nvSpPr>
          <p:cNvPr id="3" name="Footer Placeholder 2">
            <a:extLst>
              <a:ext uri="{FF2B5EF4-FFF2-40B4-BE49-F238E27FC236}">
                <a16:creationId xmlns:a16="http://schemas.microsoft.com/office/drawing/2014/main" id="{3D05390E-2C14-45CE-9EB6-7760F2D343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ADCC4C-42DB-4047-9C19-17AEC992B1C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17816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0132-769B-4FD0-A009-B0AA3C81C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5767CB-4BBE-4277-A43B-41FEA1BAE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50807E-6BAC-4A4E-B26F-72525B8C7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2EED1-ECC1-4B25-B727-1A8BF923465E}"/>
              </a:ext>
            </a:extLst>
          </p:cNvPr>
          <p:cNvSpPr>
            <a:spLocks noGrp="1"/>
          </p:cNvSpPr>
          <p:nvPr>
            <p:ph type="dt" sz="half" idx="10"/>
          </p:nvPr>
        </p:nvSpPr>
        <p:spPr/>
        <p:txBody>
          <a:bodyPr/>
          <a:lstStyle/>
          <a:p>
            <a:fld id="{EAF900B6-385C-4DC5-8E32-F0C92E3420BF}" type="datetimeFigureOut">
              <a:rPr lang="en-GB" smtClean="0"/>
              <a:t>27/03/2026</a:t>
            </a:fld>
            <a:endParaRPr lang="en-GB"/>
          </a:p>
        </p:txBody>
      </p:sp>
      <p:sp>
        <p:nvSpPr>
          <p:cNvPr id="6" name="Footer Placeholder 5">
            <a:extLst>
              <a:ext uri="{FF2B5EF4-FFF2-40B4-BE49-F238E27FC236}">
                <a16:creationId xmlns:a16="http://schemas.microsoft.com/office/drawing/2014/main" id="{F33CD62C-73D3-4B95-930D-4D0CC0F0B1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B76B0A-1ABE-4C89-A43D-792C300B4BA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5575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E276-BFD2-4317-9F7D-820E55B2A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C4B689-AF38-49ED-8E2C-D096FB7CE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C1F23-65A0-4114-900A-B81A6317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F930C-45A3-4EBB-A8D4-B5492204BDD3}"/>
              </a:ext>
            </a:extLst>
          </p:cNvPr>
          <p:cNvSpPr>
            <a:spLocks noGrp="1"/>
          </p:cNvSpPr>
          <p:nvPr>
            <p:ph type="dt" sz="half" idx="10"/>
          </p:nvPr>
        </p:nvSpPr>
        <p:spPr/>
        <p:txBody>
          <a:bodyPr/>
          <a:lstStyle/>
          <a:p>
            <a:fld id="{EAF900B6-385C-4DC5-8E32-F0C92E3420BF}" type="datetimeFigureOut">
              <a:rPr lang="en-GB" smtClean="0"/>
              <a:t>27/03/2026</a:t>
            </a:fld>
            <a:endParaRPr lang="en-GB"/>
          </a:p>
        </p:txBody>
      </p:sp>
      <p:sp>
        <p:nvSpPr>
          <p:cNvPr id="6" name="Footer Placeholder 5">
            <a:extLst>
              <a:ext uri="{FF2B5EF4-FFF2-40B4-BE49-F238E27FC236}">
                <a16:creationId xmlns:a16="http://schemas.microsoft.com/office/drawing/2014/main" id="{77622799-065F-47A0-ADBE-1686AAFA71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B183-856B-4FCB-AD18-D56FD2AB389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1752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D6766-A842-4601-9C88-318962CDB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9623D-8633-4B88-97AA-C35307D5F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883C5-1CAD-4A1A-8AB2-991706BE8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900B6-385C-4DC5-8E32-F0C92E3420BF}" type="datetimeFigureOut">
              <a:rPr lang="en-GB" smtClean="0"/>
              <a:t>27/03/2026</a:t>
            </a:fld>
            <a:endParaRPr lang="en-GB"/>
          </a:p>
        </p:txBody>
      </p:sp>
      <p:sp>
        <p:nvSpPr>
          <p:cNvPr id="5" name="Footer Placeholder 4">
            <a:extLst>
              <a:ext uri="{FF2B5EF4-FFF2-40B4-BE49-F238E27FC236}">
                <a16:creationId xmlns:a16="http://schemas.microsoft.com/office/drawing/2014/main" id="{BDB3C36A-C52F-409E-B834-2484AF8F5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39D12-F101-4A6E-96CE-96FB19856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6FD3F-F4EA-48E7-8E09-13E2432010E0}" type="slidenum">
              <a:rPr lang="en-GB" smtClean="0"/>
              <a:t>‹#›</a:t>
            </a:fld>
            <a:endParaRPr lang="en-GB"/>
          </a:p>
        </p:txBody>
      </p:sp>
    </p:spTree>
    <p:extLst>
      <p:ext uri="{BB962C8B-B14F-4D97-AF65-F5344CB8AC3E}">
        <p14:creationId xmlns:p14="http://schemas.microsoft.com/office/powerpoint/2010/main" val="367424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9" imgW="408" imgH="408" progId="TCLayout.ActiveDocument.1">
                  <p:embed/>
                </p:oleObj>
              </mc:Choice>
              <mc:Fallback>
                <p:oleObj name="think-cell Slide" r:id="rId9" imgW="408" imgH="408" progId="TCLayout.ActiveDocument.1">
                  <p:embed/>
                  <p:pic>
                    <p:nvPicPr>
                      <p:cNvPr id="7" name="Object 6" hidden="1"/>
                      <p:cNvPicPr/>
                      <p:nvPr/>
                    </p:nvPicPr>
                    <p:blipFill>
                      <a:blip r:embed="rId10"/>
                      <a:stretch>
                        <a:fillRect/>
                      </a:stretch>
                    </p:blipFill>
                    <p:spPr>
                      <a:xfrm>
                        <a:off x="2118" y="2119"/>
                        <a:ext cx="2117" cy="2117"/>
                      </a:xfrm>
                      <a:prstGeom prst="rect">
                        <a:avLst/>
                      </a:prstGeom>
                    </p:spPr>
                  </p:pic>
                </p:oleObj>
              </mc:Fallback>
            </mc:AlternateContent>
          </a:graphicData>
        </a:graphic>
      </p:graphicFrame>
      <p:sp>
        <p:nvSpPr>
          <p:cNvPr id="4" name="Rectangle 3" hidden="1"/>
          <p:cNvSpPr/>
          <p:nvPr userDrawn="1">
            <p:custDataLst>
              <p:tags r:id="rId8"/>
            </p:custDataLst>
          </p:nvPr>
        </p:nvSpPr>
        <p:spPr>
          <a:xfrm>
            <a:off x="0" y="1"/>
            <a:ext cx="211667" cy="2116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GB" sz="2800" b="1" i="0" baseline="0">
              <a:latin typeface="NBS Medium" panose="020B0603030303020204"/>
              <a:ea typeface="+mj-ea"/>
              <a:sym typeface="NBS Medium" panose="020B0603030303020204"/>
            </a:endParaRPr>
          </a:p>
        </p:txBody>
      </p:sp>
      <p:sp>
        <p:nvSpPr>
          <p:cNvPr id="2" name="Title Placeholder 1"/>
          <p:cNvSpPr>
            <a:spLocks noGrp="1"/>
          </p:cNvSpPr>
          <p:nvPr>
            <p:ph type="title"/>
          </p:nvPr>
        </p:nvSpPr>
        <p:spPr>
          <a:xfrm>
            <a:off x="480000" y="336000"/>
            <a:ext cx="10655832" cy="432000"/>
          </a:xfrm>
          <a:prstGeom prst="rect">
            <a:avLst/>
          </a:prstGeom>
        </p:spPr>
        <p:txBody>
          <a:bodyPr vert="horz" lIns="0" tIns="0" rIns="9144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480000" y="1239632"/>
            <a:ext cx="11328000" cy="505057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79999" y="6528000"/>
            <a:ext cx="9587639" cy="330000"/>
          </a:xfrm>
          <a:prstGeom prst="rect">
            <a:avLst/>
          </a:prstGeom>
        </p:spPr>
        <p:txBody>
          <a:bodyPr vert="horz" lIns="0" tIns="0" rIns="0" bIns="0" rtlCol="0" anchor="ctr" anchorCtr="0"/>
          <a:lstStyle>
            <a:lvl1pPr algn="l">
              <a:defRPr sz="1200" b="0" i="0">
                <a:solidFill>
                  <a:schemeClr val="accent6">
                    <a:lumMod val="65000"/>
                    <a:lumOff val="35000"/>
                  </a:schemeClr>
                </a:solidFill>
                <a:latin typeface="NBS Light" pitchFamily="2" charset="0"/>
              </a:defRPr>
            </a:lvl1pPr>
          </a:lstStyle>
          <a:p>
            <a:endParaRPr lang="en-US"/>
          </a:p>
        </p:txBody>
      </p:sp>
      <p:sp>
        <p:nvSpPr>
          <p:cNvPr id="6" name="Slide Number Placeholder 5"/>
          <p:cNvSpPr>
            <a:spLocks noGrp="1"/>
          </p:cNvSpPr>
          <p:nvPr>
            <p:ph type="sldNum" sz="quarter" idx="4"/>
          </p:nvPr>
        </p:nvSpPr>
        <p:spPr>
          <a:xfrm>
            <a:off x="11135832" y="384000"/>
            <a:ext cx="672168" cy="384000"/>
          </a:xfrm>
          <a:prstGeom prst="rect">
            <a:avLst/>
          </a:prstGeom>
        </p:spPr>
        <p:txBody>
          <a:bodyPr vert="horz" lIns="0" tIns="0" rIns="0" bIns="0" rtlCol="0" anchor="t" anchorCtr="0"/>
          <a:lstStyle>
            <a:lvl1pPr algn="r">
              <a:defRPr sz="2000" b="0" i="0">
                <a:solidFill>
                  <a:schemeClr val="tx1"/>
                </a:solidFill>
                <a:latin typeface="NBS Light" pitchFamily="2" charset="0"/>
              </a:defRPr>
            </a:lvl1pPr>
          </a:lstStyle>
          <a:p>
            <a:fld id="{2E9A4987-E228-4949-89FA-A71A39C61D9B}" type="slidenum">
              <a:rPr lang="en-US" smtClean="0"/>
              <a:pPr/>
              <a:t>‹#›</a:t>
            </a:fld>
            <a:endParaRPr lang="en-US"/>
          </a:p>
        </p:txBody>
      </p:sp>
      <p:sp>
        <p:nvSpPr>
          <p:cNvPr id="8" name="MSIPCMContentMarking" descr="{&quot;HashCode&quot;:1035896477,&quot;Placement&quot;:&quot;Header&quot;,&quot;Top&quot;:0.0,&quot;Left&quot;:0.0,&quot;SlideWidth&quot;:720,&quot;SlideHeight&quot;:405}">
            <a:extLst>
              <a:ext uri="{FF2B5EF4-FFF2-40B4-BE49-F238E27FC236}">
                <a16:creationId xmlns:a16="http://schemas.microsoft.com/office/drawing/2014/main" id="{090FBF36-2B17-476F-9264-21720D7AEA04}"/>
              </a:ext>
            </a:extLst>
          </p:cNvPr>
          <p:cNvSpPr txBox="1"/>
          <p:nvPr userDrawn="1"/>
        </p:nvSpPr>
        <p:spPr>
          <a:xfrm>
            <a:off x="1" y="0"/>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
        <p:nvSpPr>
          <p:cNvPr id="9" name="MSIPCMContentMarking" descr="{&quot;HashCode&quot;:1060034046,&quot;Placement&quot;:&quot;Footer&quot;,&quot;Top&quot;:384.343,&quot;Left&quot;:0.0,&quot;SlideWidth&quot;:720,&quot;SlideHeight&quot;:405}">
            <a:extLst>
              <a:ext uri="{FF2B5EF4-FFF2-40B4-BE49-F238E27FC236}">
                <a16:creationId xmlns:a16="http://schemas.microsoft.com/office/drawing/2014/main" id="{04BCA9A4-E6CB-4403-9565-D2E38FA58E6A}"/>
              </a:ext>
            </a:extLst>
          </p:cNvPr>
          <p:cNvSpPr txBox="1"/>
          <p:nvPr userDrawn="1"/>
        </p:nvSpPr>
        <p:spPr>
          <a:xfrm>
            <a:off x="1" y="6508208"/>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Tree>
    <p:extLst>
      <p:ext uri="{BB962C8B-B14F-4D97-AF65-F5344CB8AC3E}">
        <p14:creationId xmlns:p14="http://schemas.microsoft.com/office/powerpoint/2010/main" val="3435449306"/>
      </p:ext>
    </p:extLst>
  </p:cSld>
  <p:clrMap bg1="lt1" tx1="dk1" bg2="lt2" tx2="dk2" accent1="accent1" accent2="accent2" accent3="accent3" accent4="accent4" accent5="accent5" accent6="accent6" hlink="hlink" folHlink="folHlink"/>
  <p:sldLayoutIdLst>
    <p:sldLayoutId id="2147483706" r:id="rId1"/>
    <p:sldLayoutId id="2147483679" r:id="rId2"/>
    <p:sldLayoutId id="2147483707" r:id="rId3"/>
    <p:sldLayoutId id="2147483711" r:id="rId4"/>
    <p:sldLayoutId id="2147483674" r:id="rId5"/>
  </p:sldLayoutIdLst>
  <p:hf hdr="0" ftr="0" dt="0"/>
  <p:txStyles>
    <p:titleStyle>
      <a:lvl1pPr algn="l" defTabSz="457200" rtl="0" eaLnBrk="1" latinLnBrk="0" hangingPunct="1">
        <a:lnSpc>
          <a:spcPct val="90000"/>
        </a:lnSpc>
        <a:spcBef>
          <a:spcPct val="0"/>
        </a:spcBef>
        <a:buNone/>
        <a:defRPr sz="2100" b="1" i="0" kern="1200" baseline="0">
          <a:solidFill>
            <a:schemeClr val="tx1"/>
          </a:solidFill>
          <a:latin typeface="NBS Medium" pitchFamily="2" charset="0"/>
          <a:ea typeface="+mj-ea"/>
          <a:cs typeface="NBS Medium" pitchFamily="2" charset="0"/>
        </a:defRPr>
      </a:lvl1pPr>
    </p:titleStyle>
    <p:bodyStyle>
      <a:lvl1pPr marL="0" indent="0" algn="l" defTabSz="457200" rtl="0" eaLnBrk="1" latinLnBrk="0" hangingPunct="1">
        <a:lnSpc>
          <a:spcPct val="110000"/>
        </a:lnSpc>
        <a:spcBef>
          <a:spcPts val="300"/>
        </a:spcBef>
        <a:spcAft>
          <a:spcPts val="0"/>
        </a:spcAft>
        <a:buClr>
          <a:schemeClr val="tx2"/>
        </a:buClr>
        <a:buSzPct val="120000"/>
        <a:buFontTx/>
        <a:buNone/>
        <a:defRPr sz="1400" b="1" i="0" kern="1200" baseline="0">
          <a:solidFill>
            <a:schemeClr val="bg2"/>
          </a:solidFill>
          <a:latin typeface="NBS Light"/>
          <a:ea typeface="+mn-ea"/>
          <a:cs typeface="NBS Light"/>
        </a:defRPr>
      </a:lvl1pPr>
      <a:lvl2pPr marL="4763" indent="0" algn="l" defTabSz="457200" rtl="0" eaLnBrk="1" latinLnBrk="0" hangingPunct="1">
        <a:lnSpc>
          <a:spcPct val="110000"/>
        </a:lnSpc>
        <a:spcBef>
          <a:spcPts val="300"/>
        </a:spcBef>
        <a:spcAft>
          <a:spcPts val="0"/>
        </a:spcAft>
        <a:buClr>
          <a:schemeClr val="tx2"/>
        </a:buClr>
        <a:buSzPct val="120000"/>
        <a:buFontTx/>
        <a:buNone/>
        <a:tabLst/>
        <a:defRPr sz="1400" b="0" i="0" kern="1200" baseline="0">
          <a:solidFill>
            <a:schemeClr val="accent6">
              <a:lumMod val="65000"/>
              <a:lumOff val="35000"/>
            </a:schemeClr>
          </a:solidFill>
          <a:latin typeface="NBS Light"/>
          <a:ea typeface="+mn-ea"/>
          <a:cs typeface="NBS Light"/>
        </a:defRPr>
      </a:lvl2pPr>
      <a:lvl3pPr marL="144000" indent="-144000" algn="l" defTabSz="457200" rtl="0" eaLnBrk="1" latinLnBrk="0" hangingPunct="1">
        <a:lnSpc>
          <a:spcPct val="110000"/>
        </a:lnSpc>
        <a:spcBef>
          <a:spcPts val="300"/>
        </a:spcBef>
        <a:spcAft>
          <a:spcPts val="0"/>
        </a:spcAft>
        <a:buClr>
          <a:schemeClr val="tx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3pPr>
      <a:lvl4pPr marL="144000" indent="-144000" algn="l" defTabSz="457200" rtl="0" eaLnBrk="1" latinLnBrk="0" hangingPunct="1">
        <a:lnSpc>
          <a:spcPct val="110000"/>
        </a:lnSpc>
        <a:spcBef>
          <a:spcPts val="300"/>
        </a:spcBef>
        <a:spcAft>
          <a:spcPts val="0"/>
        </a:spcAft>
        <a:buClr>
          <a:schemeClr val="bg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4pPr>
      <a:lvl5pPr marL="4763" indent="0" algn="l" defTabSz="457200" rtl="0" eaLnBrk="1" latinLnBrk="0" hangingPunct="1">
        <a:lnSpc>
          <a:spcPct val="110000"/>
        </a:lnSpc>
        <a:spcBef>
          <a:spcPts val="300"/>
        </a:spcBef>
        <a:spcAft>
          <a:spcPts val="0"/>
        </a:spcAft>
        <a:buFontTx/>
        <a:buNone/>
        <a:tabLst/>
        <a:defRPr sz="1000" b="0" i="0" kern="1200" baseline="0">
          <a:solidFill>
            <a:schemeClr val="accent6">
              <a:lumMod val="65000"/>
              <a:lumOff val="35000"/>
            </a:schemeClr>
          </a:solidFill>
          <a:latin typeface="NBS Light"/>
          <a:ea typeface="+mn-ea"/>
          <a:cs typeface="NB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hyperlink" Target="https://ngsu.org.uk/" TargetMode="External"/><Relationship Id="rId5" Type="http://schemas.openxmlformats.org/officeDocument/2006/relationships/image" Target="../media/image24.jpe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2862322"/>
          </a:xfrm>
          <a:prstGeom prst="rect">
            <a:avLst/>
          </a:prstGeom>
          <a:noFill/>
        </p:spPr>
        <p:txBody>
          <a:bodyPr wrap="square" rtlCol="0">
            <a:spAutoFit/>
          </a:bodyPr>
          <a:lstStyle/>
          <a:p>
            <a:pPr algn="ctr"/>
            <a:r>
              <a:rPr lang="en-GB" sz="6000" b="1">
                <a:solidFill>
                  <a:srgbClr val="1B3D69"/>
                </a:solidFill>
              </a:rPr>
              <a:t>Introducing</a:t>
            </a:r>
          </a:p>
          <a:p>
            <a:pPr algn="ctr"/>
            <a:r>
              <a:rPr lang="en-GB" sz="6000" b="1">
                <a:solidFill>
                  <a:srgbClr val="1B3D69"/>
                </a:solidFill>
              </a:rPr>
              <a:t>Nationwide Group Staff Union</a:t>
            </a:r>
          </a:p>
          <a:p>
            <a:endParaRPr lang="en-GB" sz="6000"/>
          </a:p>
        </p:txBody>
      </p:sp>
    </p:spTree>
    <p:extLst>
      <p:ext uri="{BB962C8B-B14F-4D97-AF65-F5344CB8AC3E}">
        <p14:creationId xmlns:p14="http://schemas.microsoft.com/office/powerpoint/2010/main" val="412133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Member Benefits -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604155" y="1382685"/>
            <a:ext cx="10495328" cy="3970318"/>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Extras</a:t>
            </a:r>
          </a:p>
          <a:p>
            <a:pPr eaLnBrk="1" hangingPunct="1">
              <a:spcBef>
                <a:spcPts val="1000"/>
              </a:spcBef>
            </a:pPr>
            <a:r>
              <a:rPr lang="en-GB" altLang="en-US" sz="2000" dirty="0">
                <a:solidFill>
                  <a:schemeClr val="tx1"/>
                </a:solidFill>
                <a:latin typeface="Arial" panose="020B0604020202020204" pitchFamily="34" charset="0"/>
                <a:sym typeface="Arial" panose="020B0604020202020204" pitchFamily="34" charset="0"/>
              </a:rPr>
              <a:t>NGSU Extras is designed to help you make the most of your membership by providing a great package of savings with some of the best names on the high street and other fantastic offers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Cinema Tickets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Gym Membership</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Theme Park Tickets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Instant Discounts including Just Eat and Deliveroo </a:t>
            </a:r>
          </a:p>
          <a:p>
            <a:pPr marL="800100" lvl="1" indent="-342900">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now available via an App so you always have access!</a:t>
            </a:r>
          </a:p>
          <a:p>
            <a:pPr marL="285750" indent="-285750">
              <a:buFont typeface="Arial" panose="020B0604020202020204" pitchFamily="34" charset="0"/>
              <a:buChar char="•"/>
            </a:pPr>
            <a:endParaRPr lang="en-US" dirty="0"/>
          </a:p>
        </p:txBody>
      </p:sp>
      <p:pic>
        <p:nvPicPr>
          <p:cNvPr id="5" name="Picture 4" descr="A picture containing logo&#10;&#10;Description automatically generated">
            <a:extLst>
              <a:ext uri="{FF2B5EF4-FFF2-40B4-BE49-F238E27FC236}">
                <a16:creationId xmlns:a16="http://schemas.microsoft.com/office/drawing/2014/main" id="{6C1C0BC9-E456-485D-9FE1-D35392597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pic>
        <p:nvPicPr>
          <p:cNvPr id="10" name="Picture 9" descr="A person holding a phone&#10;&#10;Description automatically generated with low confidence">
            <a:extLst>
              <a:ext uri="{FF2B5EF4-FFF2-40B4-BE49-F238E27FC236}">
                <a16:creationId xmlns:a16="http://schemas.microsoft.com/office/drawing/2014/main" id="{ED280568-11EC-4B21-87BF-9715D85C5CCD}"/>
              </a:ext>
            </a:extLst>
          </p:cNvPr>
          <p:cNvPicPr>
            <a:picLocks noChangeAspect="1"/>
          </p:cNvPicPr>
          <p:nvPr/>
        </p:nvPicPr>
        <p:blipFill>
          <a:blip r:embed="rId5"/>
          <a:stretch>
            <a:fillRect/>
          </a:stretch>
        </p:blipFill>
        <p:spPr>
          <a:xfrm>
            <a:off x="8811761" y="3117822"/>
            <a:ext cx="2190750" cy="1771650"/>
          </a:xfrm>
          <a:prstGeom prst="rect">
            <a:avLst/>
          </a:prstGeom>
        </p:spPr>
      </p:pic>
    </p:spTree>
    <p:extLst>
      <p:ext uri="{BB962C8B-B14F-4D97-AF65-F5344CB8AC3E}">
        <p14:creationId xmlns:p14="http://schemas.microsoft.com/office/powerpoint/2010/main" val="299208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NGSU Extras</a:t>
            </a:r>
            <a:endParaRPr lang="en-GB" sz="2400">
              <a:latin typeface="Tahoma" panose="020B0604030504040204"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036E1AF-5396-4CF3-80F7-B69F00CC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graphicFrame>
        <p:nvGraphicFramePr>
          <p:cNvPr id="14" name="Table 13">
            <a:extLst>
              <a:ext uri="{FF2B5EF4-FFF2-40B4-BE49-F238E27FC236}">
                <a16:creationId xmlns:a16="http://schemas.microsoft.com/office/drawing/2014/main" id="{C9330C5D-D702-4066-8F02-8533FA9E8B76}"/>
              </a:ext>
            </a:extLst>
          </p:cNvPr>
          <p:cNvGraphicFramePr>
            <a:graphicFrameLocks noGrp="1"/>
          </p:cNvGraphicFramePr>
          <p:nvPr>
            <p:extLst>
              <p:ext uri="{D42A27DB-BD31-4B8C-83A1-F6EECF244321}">
                <p14:modId xmlns:p14="http://schemas.microsoft.com/office/powerpoint/2010/main" val="1028833268"/>
              </p:ext>
            </p:extLst>
          </p:nvPr>
        </p:nvGraphicFramePr>
        <p:xfrm>
          <a:off x="639027" y="1694491"/>
          <a:ext cx="7122489" cy="3212544"/>
        </p:xfrm>
        <a:graphic>
          <a:graphicData uri="http://schemas.openxmlformats.org/drawingml/2006/table">
            <a:tbl>
              <a:tblPr firstRow="1" firstCol="1" bandRow="1"/>
              <a:tblGrid>
                <a:gridCol w="1547963">
                  <a:extLst>
                    <a:ext uri="{9D8B030D-6E8A-4147-A177-3AD203B41FA5}">
                      <a16:colId xmlns:a16="http://schemas.microsoft.com/office/drawing/2014/main" val="2697611194"/>
                    </a:ext>
                  </a:extLst>
                </a:gridCol>
                <a:gridCol w="837741">
                  <a:extLst>
                    <a:ext uri="{9D8B030D-6E8A-4147-A177-3AD203B41FA5}">
                      <a16:colId xmlns:a16="http://schemas.microsoft.com/office/drawing/2014/main" val="3066804912"/>
                    </a:ext>
                  </a:extLst>
                </a:gridCol>
                <a:gridCol w="1700744">
                  <a:extLst>
                    <a:ext uri="{9D8B030D-6E8A-4147-A177-3AD203B41FA5}">
                      <a16:colId xmlns:a16="http://schemas.microsoft.com/office/drawing/2014/main" val="235305116"/>
                    </a:ext>
                  </a:extLst>
                </a:gridCol>
                <a:gridCol w="668071">
                  <a:extLst>
                    <a:ext uri="{9D8B030D-6E8A-4147-A177-3AD203B41FA5}">
                      <a16:colId xmlns:a16="http://schemas.microsoft.com/office/drawing/2014/main" val="164011238"/>
                    </a:ext>
                  </a:extLst>
                </a:gridCol>
                <a:gridCol w="1717485">
                  <a:extLst>
                    <a:ext uri="{9D8B030D-6E8A-4147-A177-3AD203B41FA5}">
                      <a16:colId xmlns:a16="http://schemas.microsoft.com/office/drawing/2014/main" val="3421470075"/>
                    </a:ext>
                  </a:extLst>
                </a:gridCol>
                <a:gridCol w="650485">
                  <a:extLst>
                    <a:ext uri="{9D8B030D-6E8A-4147-A177-3AD203B41FA5}">
                      <a16:colId xmlns:a16="http://schemas.microsoft.com/office/drawing/2014/main" val="781191850"/>
                    </a:ext>
                  </a:extLst>
                </a:gridCol>
              </a:tblGrid>
              <a:tr h="195405">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Adidas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Harvester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Primark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95716723"/>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All Bar One</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Google Play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River Island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535134731"/>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Argos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H&amp;M</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Sainsbury’s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73055578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Asda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 Samuel</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Spotify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611759655"/>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Ask Italian</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Halfords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Starbucks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11%</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021617456"/>
                  </a:ext>
                </a:extLst>
              </a:tr>
              <a:tr h="232540">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Home Sense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Swarovski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317506082"/>
                  </a:ext>
                </a:extLst>
              </a:tr>
              <a:tr h="233616">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B&amp;Q</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Iceland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TK Maxx</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188914682"/>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Beer 52</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Just Eat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Toby Carvey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774597544"/>
                  </a:ext>
                </a:extLst>
              </a:tr>
              <a:tr h="23773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Boohoo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IKEA</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Tesco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053848806"/>
                  </a:ext>
                </a:extLst>
              </a:tr>
              <a:tr h="22538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British Pub Cards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M&amp;S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Entertainer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71043073"/>
                  </a:ext>
                </a:extLst>
              </a:tr>
              <a:tr h="212251">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Clarks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Mango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White Company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44614424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Costa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Morrisons &amp; fuel card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Uber Eats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03016057"/>
                  </a:ext>
                </a:extLst>
              </a:tr>
              <a:tr h="221422">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err="1">
                          <a:solidFill>
                            <a:sysClr val="windowText" lastClr="000000"/>
                          </a:solidFill>
                          <a:effectLst/>
                        </a:rPr>
                        <a:t>Currys</a:t>
                      </a:r>
                      <a:r>
                        <a:rPr lang="en-GB" sz="1100" b="0" dirty="0">
                          <a:solidFill>
                            <a:sysClr val="windowText" lastClr="000000"/>
                          </a:solidFill>
                          <a:effectLst/>
                        </a:rPr>
                        <a:t> PC world</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New Look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rPr>
                        <a:t>Miller &amp; Carter</a:t>
                      </a:r>
                      <a:endParaRPr lang="en-GB"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163323588"/>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Deliveroo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Nike</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Zizzi</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65974639"/>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Foot locker</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Pizza Hut</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320475751"/>
                  </a:ext>
                </a:extLst>
              </a:tr>
            </a:tbl>
          </a:graphicData>
        </a:graphic>
      </p:graphicFrame>
      <p:pic>
        <p:nvPicPr>
          <p:cNvPr id="15" name="Picture 14" descr="A person holding a phone&#10;&#10;Description automatically generated with low confidence">
            <a:extLst>
              <a:ext uri="{FF2B5EF4-FFF2-40B4-BE49-F238E27FC236}">
                <a16:creationId xmlns:a16="http://schemas.microsoft.com/office/drawing/2014/main" id="{14298F38-8001-4B9F-BF73-F284DE85D4C7}"/>
              </a:ext>
            </a:extLst>
          </p:cNvPr>
          <p:cNvPicPr>
            <a:picLocks noChangeAspect="1"/>
          </p:cNvPicPr>
          <p:nvPr/>
        </p:nvPicPr>
        <p:blipFill>
          <a:blip r:embed="rId4"/>
          <a:stretch>
            <a:fillRect/>
          </a:stretch>
        </p:blipFill>
        <p:spPr>
          <a:xfrm>
            <a:off x="9279208" y="1677180"/>
            <a:ext cx="2190750" cy="1771650"/>
          </a:xfrm>
          <a:prstGeom prst="rect">
            <a:avLst/>
          </a:prstGeom>
        </p:spPr>
      </p:pic>
      <p:sp>
        <p:nvSpPr>
          <p:cNvPr id="17" name="TextBox 16">
            <a:extLst>
              <a:ext uri="{FF2B5EF4-FFF2-40B4-BE49-F238E27FC236}">
                <a16:creationId xmlns:a16="http://schemas.microsoft.com/office/drawing/2014/main" id="{483C2338-F34B-42BD-917C-9C77A16C60F0}"/>
              </a:ext>
            </a:extLst>
          </p:cNvPr>
          <p:cNvSpPr txBox="1"/>
          <p:nvPr/>
        </p:nvSpPr>
        <p:spPr>
          <a:xfrm>
            <a:off x="595483" y="5900057"/>
            <a:ext cx="6337697" cy="923330"/>
          </a:xfrm>
          <a:prstGeom prst="rect">
            <a:avLst/>
          </a:prstGeom>
          <a:noFill/>
        </p:spPr>
        <p:txBody>
          <a:bodyPr wrap="none" rtlCol="0">
            <a:spAutoFit/>
          </a:bodyPr>
          <a:lstStyle/>
          <a:p>
            <a:r>
              <a:rPr lang="en-GB" sz="1800" i="1" dirty="0">
                <a:latin typeface="Calibri" panose="020F0502020204030204" pitchFamily="34" charset="0"/>
                <a:cs typeface="Calibri" panose="020F0502020204030204" pitchFamily="34" charset="0"/>
              </a:rPr>
              <a:t>Discounts correct as </a:t>
            </a:r>
            <a:r>
              <a:rPr lang="en-GB" i="1" dirty="0">
                <a:latin typeface="Calibri" panose="020F0502020204030204" pitchFamily="34" charset="0"/>
                <a:cs typeface="Calibri" panose="020F0502020204030204" pitchFamily="34" charset="0"/>
              </a:rPr>
              <a:t>of  17</a:t>
            </a:r>
            <a:r>
              <a:rPr lang="en-GB" i="1" baseline="30000" dirty="0">
                <a:latin typeface="Calibri" panose="020F0502020204030204" pitchFamily="34" charset="0"/>
                <a:cs typeface="Calibri" panose="020F0502020204030204" pitchFamily="34" charset="0"/>
              </a:rPr>
              <a:t>th</a:t>
            </a:r>
            <a:r>
              <a:rPr lang="en-GB" i="1" dirty="0">
                <a:latin typeface="Calibri" panose="020F0502020204030204" pitchFamily="34" charset="0"/>
                <a:cs typeface="Calibri" panose="020F0502020204030204" pitchFamily="34" charset="0"/>
              </a:rPr>
              <a:t> June 2025</a:t>
            </a:r>
            <a:r>
              <a:rPr lang="en-GB" sz="1800" i="1" dirty="0">
                <a:latin typeface="Calibri" panose="020F0502020204030204" pitchFamily="34" charset="0"/>
                <a:cs typeface="Calibri" panose="020F0502020204030204" pitchFamily="34" charset="0"/>
              </a:rPr>
              <a:t>, and are subject to change</a:t>
            </a:r>
          </a:p>
          <a:p>
            <a:r>
              <a:rPr lang="en-GB" b="1" i="1" dirty="0">
                <a:latin typeface="Calibri" panose="020F0502020204030204" pitchFamily="34" charset="0"/>
                <a:cs typeface="Calibri" panose="020F0502020204030204" pitchFamily="34" charset="0"/>
              </a:rPr>
              <a:t>Also, you can still use your loyalty cards with the retailers </a:t>
            </a:r>
          </a:p>
          <a:p>
            <a:endParaRPr lang="en-GB"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230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1" y="1514476"/>
            <a:ext cx="10495329" cy="2910156"/>
          </a:xfrm>
          <a:prstGeom prst="rect">
            <a:avLst/>
          </a:prstGeom>
          <a:noFill/>
        </p:spPr>
        <p:txBody>
          <a:bodyPr wrap="square" rtlCol="0">
            <a:spAutoFit/>
          </a:bodyPr>
          <a:lstStyle/>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AutoShape 2">
            <a:extLst>
              <a:ext uri="{FF2B5EF4-FFF2-40B4-BE49-F238E27FC236}">
                <a16:creationId xmlns:a16="http://schemas.microsoft.com/office/drawing/2014/main" id="{1147C39B-E319-1497-C1F1-CA74F016C6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blue background with text and a blue square with a blue triangle with a blue triangle with a white triangle with a blue triangle with a white triangle with a blue triangle with a white triangle with a&#10;&#10;Description automatically generated">
            <a:extLst>
              <a:ext uri="{FF2B5EF4-FFF2-40B4-BE49-F238E27FC236}">
                <a16:creationId xmlns:a16="http://schemas.microsoft.com/office/drawing/2014/main" id="{B27E2642-EEBB-BE6D-B5F2-B9E80172D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71" y="1214695"/>
            <a:ext cx="8073625" cy="5079425"/>
          </a:xfrm>
          <a:prstGeom prst="rect">
            <a:avLst/>
          </a:prstGeom>
        </p:spPr>
      </p:pic>
    </p:spTree>
    <p:extLst>
      <p:ext uri="{BB962C8B-B14F-4D97-AF65-F5344CB8AC3E}">
        <p14:creationId xmlns:p14="http://schemas.microsoft.com/office/powerpoint/2010/main" val="130617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6277114" cy="182101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Hotpoint VIP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Exclusive to NGSU offer savings of up to 30%. Introducing, the Hotpoint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VIP</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offering exclusive pricing on Hotpoint, Whirlpool and Indesit products – over 850 different appliances.</a:t>
            </a: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921829" y="3721553"/>
            <a:ext cx="5084876" cy="17902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Virgin Experience Days </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teamed up with Virgin Experience Days to offer you an exclusive 15% discount on all full priced experiences. </a:t>
            </a:r>
          </a:p>
          <a:p>
            <a:pPr marL="285750" indent="-285750">
              <a:buFont typeface="Arial" panose="020B0604020202020204" pitchFamily="34" charset="0"/>
              <a:buChar char="•"/>
            </a:pPr>
            <a:endParaRPr lang="en-US"/>
          </a:p>
        </p:txBody>
      </p:sp>
      <p:pic>
        <p:nvPicPr>
          <p:cNvPr id="11" name="Picture 1">
            <a:extLst>
              <a:ext uri="{FF2B5EF4-FFF2-40B4-BE49-F238E27FC236}">
                <a16:creationId xmlns:a16="http://schemas.microsoft.com/office/drawing/2014/main" id="{4BF97E12-CED3-42FD-9A64-32A7DDD5B5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212" y="4065485"/>
            <a:ext cx="2736376" cy="110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EC5F49A-C18B-809D-BAD3-2C9C165C7CEF}"/>
              </a:ext>
            </a:extLst>
          </p:cNvPr>
          <p:cNvPicPr>
            <a:picLocks noChangeAspect="1"/>
          </p:cNvPicPr>
          <p:nvPr/>
        </p:nvPicPr>
        <p:blipFill>
          <a:blip r:embed="rId5"/>
          <a:stretch>
            <a:fillRect/>
          </a:stretch>
        </p:blipFill>
        <p:spPr>
          <a:xfrm>
            <a:off x="8079225" y="2009194"/>
            <a:ext cx="1924050" cy="361950"/>
          </a:xfrm>
          <a:prstGeom prst="rect">
            <a:avLst/>
          </a:prstGeom>
        </p:spPr>
      </p:pic>
    </p:spTree>
    <p:extLst>
      <p:ext uri="{BB962C8B-B14F-4D97-AF65-F5344CB8AC3E}">
        <p14:creationId xmlns:p14="http://schemas.microsoft.com/office/powerpoint/2010/main" val="4147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Additional Member Discounts</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84235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Insurance Commission Rebate Scheme</a:t>
            </a:r>
          </a:p>
          <a:p>
            <a:pPr eaLnBrk="1" hangingPunct="1">
              <a:spcBef>
                <a:spcPts val="1000"/>
              </a:spcBef>
            </a:pPr>
            <a:r>
              <a:rPr lang="en-US" altLang="en-US" sz="2000" dirty="0">
                <a:solidFill>
                  <a:schemeClr val="tx1"/>
                </a:solidFill>
                <a:latin typeface="Arial" panose="020B0604020202020204" pitchFamily="34" charset="0"/>
                <a:sym typeface="Arial" panose="020B0604020202020204" pitchFamily="34" charset="0"/>
              </a:rPr>
              <a:t>IFS Wealth &amp; Pensions (IFSWP) is an entirely independent company able to offer a Premium Comparison Service to NGSU members and their immediate family. This is a non-advised service in which a cost comparison is provided for insurance policies, such as:</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Mortgage Protection (Life and/or Critical Illness)</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Critical Illness	</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Income Protection</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Life Assurance</a:t>
            </a:r>
          </a:p>
          <a:p>
            <a:pPr marL="342900" indent="-342900" eaLnBrk="1" hangingPunct="1">
              <a:spcBef>
                <a:spcPts val="1000"/>
              </a:spcBef>
              <a:buBlip>
                <a:blip r:embed="rId4"/>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Family Protection</a:t>
            </a:r>
          </a:p>
          <a:p>
            <a:pPr>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Receive an exclusive 50% commission rebate for your own policy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1F2948D5-4248-4652-B960-3677036FE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spTree>
    <p:extLst>
      <p:ext uri="{BB962C8B-B14F-4D97-AF65-F5344CB8AC3E}">
        <p14:creationId xmlns:p14="http://schemas.microsoft.com/office/powerpoint/2010/main" val="7443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9216C-B637-28A7-F019-B47033BE305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19AF62-BA5F-B071-F80E-B2A86925F98E}"/>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11F60805-371C-E26F-F419-2AFE559D55B6}"/>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99567411-FAEA-F7C7-69DD-CA6495133E3F}"/>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02C9059F-BCEC-94D1-492A-B78CA59C5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C2524954-3D60-A735-F258-B5D5D7A001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graphicFrame>
        <p:nvGraphicFramePr>
          <p:cNvPr id="3" name="Table 2">
            <a:extLst>
              <a:ext uri="{FF2B5EF4-FFF2-40B4-BE49-F238E27FC236}">
                <a16:creationId xmlns:a16="http://schemas.microsoft.com/office/drawing/2014/main" id="{5175B9E4-58CF-A0CE-77DB-A4FCE0B500CE}"/>
              </a:ext>
            </a:extLst>
          </p:cNvPr>
          <p:cNvGraphicFramePr>
            <a:graphicFrameLocks noGrp="1"/>
          </p:cNvGraphicFramePr>
          <p:nvPr>
            <p:extLst>
              <p:ext uri="{D42A27DB-BD31-4B8C-83A1-F6EECF244321}">
                <p14:modId xmlns:p14="http://schemas.microsoft.com/office/powerpoint/2010/main" val="3990987587"/>
              </p:ext>
            </p:extLst>
          </p:nvPr>
        </p:nvGraphicFramePr>
        <p:xfrm>
          <a:off x="957943" y="2892836"/>
          <a:ext cx="5802085" cy="3353993"/>
        </p:xfrm>
        <a:graphic>
          <a:graphicData uri="http://schemas.openxmlformats.org/drawingml/2006/table">
            <a:tbl>
              <a:tblPr bandRow="1">
                <a:tableStyleId>{5C22544A-7EE6-4342-B048-85BDC9FD1C3A}</a:tableStyleId>
              </a:tblPr>
              <a:tblGrid>
                <a:gridCol w="2279965">
                  <a:extLst>
                    <a:ext uri="{9D8B030D-6E8A-4147-A177-3AD203B41FA5}">
                      <a16:colId xmlns:a16="http://schemas.microsoft.com/office/drawing/2014/main" val="2657114506"/>
                    </a:ext>
                  </a:extLst>
                </a:gridCol>
                <a:gridCol w="1776162">
                  <a:extLst>
                    <a:ext uri="{9D8B030D-6E8A-4147-A177-3AD203B41FA5}">
                      <a16:colId xmlns:a16="http://schemas.microsoft.com/office/drawing/2014/main" val="2265441044"/>
                    </a:ext>
                  </a:extLst>
                </a:gridCol>
                <a:gridCol w="845668">
                  <a:extLst>
                    <a:ext uri="{9D8B030D-6E8A-4147-A177-3AD203B41FA5}">
                      <a16:colId xmlns:a16="http://schemas.microsoft.com/office/drawing/2014/main" val="4189573768"/>
                    </a:ext>
                  </a:extLst>
                </a:gridCol>
                <a:gridCol w="900290">
                  <a:extLst>
                    <a:ext uri="{9D8B030D-6E8A-4147-A177-3AD203B41FA5}">
                      <a16:colId xmlns:a16="http://schemas.microsoft.com/office/drawing/2014/main" val="868637661"/>
                    </a:ext>
                  </a:extLst>
                </a:gridCol>
              </a:tblGrid>
              <a:tr h="607983">
                <a:tc>
                  <a:txBody>
                    <a:bodyPr/>
                    <a:lstStyle/>
                    <a:p>
                      <a:pPr>
                        <a:lnSpc>
                          <a:spcPct val="115000"/>
                        </a:lnSpc>
                        <a:buNone/>
                      </a:pPr>
                      <a:r>
                        <a:rPr lang="en-GB" sz="1100" dirty="0">
                          <a:effectLst/>
                        </a:rPr>
                        <a:t>Scenario</a:t>
                      </a:r>
                      <a:endParaRPr lang="en-GB" sz="1100" dirty="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Type of cover</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Monthly premium</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Estimated rebate*</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876287736"/>
                  </a:ext>
                </a:extLst>
              </a:tr>
              <a:tr h="607983">
                <a:tc>
                  <a:txBody>
                    <a:bodyPr/>
                    <a:lstStyle/>
                    <a:p>
                      <a:pPr>
                        <a:lnSpc>
                          <a:spcPct val="115000"/>
                        </a:lnSpc>
                        <a:buNone/>
                      </a:pPr>
                      <a:r>
                        <a:rPr lang="en-GB" sz="1100">
                          <a:effectLst/>
                        </a:rPr>
                        <a:t>New homeowners protecting their mortgage</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Mortgage protection (Joint – Life only)</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£11</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£135</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420738853"/>
                  </a:ext>
                </a:extLst>
              </a:tr>
              <a:tr h="922061">
                <a:tc>
                  <a:txBody>
                    <a:bodyPr/>
                    <a:lstStyle/>
                    <a:p>
                      <a:pPr>
                        <a:lnSpc>
                          <a:spcPct val="115000"/>
                        </a:lnSpc>
                        <a:buNone/>
                      </a:pPr>
                      <a:r>
                        <a:rPr lang="en-GB" sz="1100">
                          <a:effectLst/>
                        </a:rPr>
                        <a:t>Couple adding critical illness cover to their mortgage protection</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Mortgage protection (Joint – Life and critical illness)</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£88</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£1,077</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179845232"/>
                  </a:ext>
                </a:extLst>
              </a:tr>
              <a:tr h="607983">
                <a:tc>
                  <a:txBody>
                    <a:bodyPr/>
                    <a:lstStyle/>
                    <a:p>
                      <a:pPr>
                        <a:lnSpc>
                          <a:spcPct val="115000"/>
                        </a:lnSpc>
                        <a:buNone/>
                      </a:pPr>
                      <a:r>
                        <a:rPr lang="en-GB" sz="1100">
                          <a:effectLst/>
                        </a:rPr>
                        <a:t>Parent securing financial support for their family</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Family protection (Joint – Life cover only)</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£12</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a:effectLst/>
                        </a:rPr>
                        <a:t>£148</a:t>
                      </a:r>
                      <a:endParaRPr lang="en-GB"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69706670"/>
                  </a:ext>
                </a:extLst>
              </a:tr>
              <a:tr h="607983">
                <a:tc>
                  <a:txBody>
                    <a:bodyPr/>
                    <a:lstStyle/>
                    <a:p>
                      <a:pPr>
                        <a:lnSpc>
                          <a:spcPct val="115000"/>
                        </a:lnSpc>
                        <a:buNone/>
                      </a:pPr>
                      <a:r>
                        <a:rPr lang="en-GB" sz="1100">
                          <a:effectLst/>
                        </a:rPr>
                        <a:t>Individual looking to protect their income</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Income protection (Single)</a:t>
                      </a:r>
                      <a:endParaRPr lang="en-GB"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buNone/>
                      </a:pPr>
                      <a:r>
                        <a:rPr lang="en-GB" sz="1100">
                          <a:effectLst/>
                        </a:rPr>
                        <a:t>£9</a:t>
                      </a:r>
                      <a:endParaRPr lang="en-GB"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buNone/>
                      </a:pPr>
                      <a:r>
                        <a:rPr lang="en-GB" sz="1100" dirty="0">
                          <a:effectLst/>
                        </a:rPr>
                        <a:t>£110</a:t>
                      </a:r>
                      <a:endParaRPr lang="en-GB" sz="11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2140965926"/>
                  </a:ext>
                </a:extLst>
              </a:tr>
            </a:tbl>
          </a:graphicData>
        </a:graphic>
      </p:graphicFrame>
      <p:sp>
        <p:nvSpPr>
          <p:cNvPr id="5" name="Rectangle 1">
            <a:extLst>
              <a:ext uri="{FF2B5EF4-FFF2-40B4-BE49-F238E27FC236}">
                <a16:creationId xmlns:a16="http://schemas.microsoft.com/office/drawing/2014/main" id="{FDEB2D3E-4121-8E70-9926-80956C31B971}"/>
              </a:ext>
            </a:extLst>
          </p:cNvPr>
          <p:cNvSpPr>
            <a:spLocks noGrp="1" noChangeArrowheads="1"/>
          </p:cNvSpPr>
          <p:nvPr>
            <p:ph type="ctrTitle"/>
          </p:nvPr>
        </p:nvSpPr>
        <p:spPr bwMode="auto">
          <a:xfrm>
            <a:off x="1524000" y="1923748"/>
            <a:ext cx="843692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What could your rebate look like?</a:t>
            </a:r>
            <a:endParaRPr kumimoji="0" lang="en-GB"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br>
            <a:r>
              <a:rPr kumimoji="0" lang="en-GB"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Here are some example quotes to give you an idea of what members might receive through the scheme</a:t>
            </a: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7982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53457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Travel Club – Benchmark Travel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The NGSU Travel Club provides fantastic travel deals and will try to beat ANY OTHER travel agent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&amp; website. Also, available for your family</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Extra Discount for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Summer Breaks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Winter Breaks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Cruises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Wedding &amp; Stag/Hen events </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6832D1E2-4E70-48D7-9F5D-C5A24677EF95}"/>
              </a:ext>
            </a:extLst>
          </p:cNvPr>
          <p:cNvPicPr>
            <a:picLocks noChangeAspect="1"/>
          </p:cNvPicPr>
          <p:nvPr/>
        </p:nvPicPr>
        <p:blipFill>
          <a:blip r:embed="rId5"/>
          <a:stretch>
            <a:fillRect/>
          </a:stretch>
        </p:blipFill>
        <p:spPr>
          <a:xfrm>
            <a:off x="7786947" y="2608282"/>
            <a:ext cx="3716337" cy="2322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9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89326" y="1629926"/>
            <a:ext cx="10495328" cy="4288353"/>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Holiday Extras  </a:t>
            </a: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pPr>
            <a:r>
              <a:rPr lang="en-US" altLang="en-US" sz="2000" b="1"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Save up to 10% off travel essentials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Hotel &amp; Parking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Lounges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Car Hire</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Fast Track</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Port Parking &amp; Hotels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Travel Insurance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966725D1-C505-AEB9-FEA6-BDD39ADCAA81}"/>
              </a:ext>
            </a:extLst>
          </p:cNvPr>
          <p:cNvPicPr>
            <a:picLocks noChangeAspect="1"/>
          </p:cNvPicPr>
          <p:nvPr/>
        </p:nvPicPr>
        <p:blipFill>
          <a:blip r:embed="rId5"/>
          <a:stretch>
            <a:fillRect/>
          </a:stretch>
        </p:blipFill>
        <p:spPr>
          <a:xfrm>
            <a:off x="6057900" y="3414712"/>
            <a:ext cx="76200" cy="28575"/>
          </a:xfrm>
          <a:prstGeom prst="rect">
            <a:avLst/>
          </a:prstGeom>
        </p:spPr>
      </p:pic>
      <p:pic>
        <p:nvPicPr>
          <p:cNvPr id="12" name="Picture 11">
            <a:extLst>
              <a:ext uri="{FF2B5EF4-FFF2-40B4-BE49-F238E27FC236}">
                <a16:creationId xmlns:a16="http://schemas.microsoft.com/office/drawing/2014/main" id="{93968E06-EF13-7F77-8D4F-5072778FE0FD}"/>
              </a:ext>
            </a:extLst>
          </p:cNvPr>
          <p:cNvPicPr>
            <a:picLocks noChangeAspect="1"/>
          </p:cNvPicPr>
          <p:nvPr/>
        </p:nvPicPr>
        <p:blipFill>
          <a:blip r:embed="rId6"/>
          <a:stretch>
            <a:fillRect/>
          </a:stretch>
        </p:blipFill>
        <p:spPr>
          <a:xfrm>
            <a:off x="7734168" y="2545913"/>
            <a:ext cx="3209925" cy="1704975"/>
          </a:xfrm>
          <a:prstGeom prst="rect">
            <a:avLst/>
          </a:prstGeom>
        </p:spPr>
      </p:pic>
    </p:spTree>
    <p:extLst>
      <p:ext uri="{BB962C8B-B14F-4D97-AF65-F5344CB8AC3E}">
        <p14:creationId xmlns:p14="http://schemas.microsoft.com/office/powerpoint/2010/main" val="550625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237C2-19B8-C3AA-2C34-F2EAE9CA12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7CD09F-0575-11E3-581C-101F7012811A}"/>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084A641A-68F1-17FD-3B7D-94EF777D0FCC}"/>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FBB3E210-B281-2F9E-3539-664FF60FAB6F}"/>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124A3929-3449-A8A8-A419-EE1DF4136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F599C2C7-0349-BFE9-338F-6172E7D5EC75}"/>
              </a:ext>
            </a:extLst>
          </p:cNvPr>
          <p:cNvPicPr>
            <a:picLocks noChangeAspect="1"/>
          </p:cNvPicPr>
          <p:nvPr/>
        </p:nvPicPr>
        <p:blipFill>
          <a:blip r:embed="rId4"/>
          <a:stretch>
            <a:fillRect/>
          </a:stretch>
        </p:blipFill>
        <p:spPr>
          <a:xfrm>
            <a:off x="6057900" y="3414712"/>
            <a:ext cx="76200" cy="28575"/>
          </a:xfrm>
          <a:prstGeom prst="rect">
            <a:avLst/>
          </a:prstGeom>
        </p:spPr>
      </p:pic>
      <p:pic>
        <p:nvPicPr>
          <p:cNvPr id="1026" name="Picture 2">
            <a:extLst>
              <a:ext uri="{FF2B5EF4-FFF2-40B4-BE49-F238E27FC236}">
                <a16:creationId xmlns:a16="http://schemas.microsoft.com/office/drawing/2014/main" id="{75C76104-F946-2B17-4468-C70468C62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713" y="2024063"/>
            <a:ext cx="6124575"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858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6EA35-9010-00C2-BFC5-DF6B424E7D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A7917AB-B1A4-B6DA-9D86-D33B0D520466}"/>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6523CCC6-0C1E-C07F-4192-D0DB6ACDFE77}"/>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0FE91B59-67BD-8ECD-0668-90D89FAE9A9A}"/>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CC7DCDF8-1A8A-5E5E-2C64-E0828EA1E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F83A6316-8342-47D9-1EFD-BB13A57B70C4}"/>
              </a:ext>
            </a:extLst>
          </p:cNvPr>
          <p:cNvPicPr>
            <a:picLocks noChangeAspect="1"/>
          </p:cNvPicPr>
          <p:nvPr/>
        </p:nvPicPr>
        <p:blipFill>
          <a:blip r:embed="rId4"/>
          <a:stretch>
            <a:fillRect/>
          </a:stretch>
        </p:blipFill>
        <p:spPr>
          <a:xfrm>
            <a:off x="6057900" y="3414712"/>
            <a:ext cx="76200" cy="28575"/>
          </a:xfrm>
          <a:prstGeom prst="rect">
            <a:avLst/>
          </a:prstGeom>
        </p:spPr>
      </p:pic>
      <p:pic>
        <p:nvPicPr>
          <p:cNvPr id="2" name="Picture 2">
            <a:extLst>
              <a:ext uri="{FF2B5EF4-FFF2-40B4-BE49-F238E27FC236}">
                <a16:creationId xmlns:a16="http://schemas.microsoft.com/office/drawing/2014/main" id="{DD7D8A42-9ADF-AA1A-8A38-D0067CCDA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037" y="1386313"/>
            <a:ext cx="3823607" cy="26173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31AEC5-555B-E183-524B-1C062F465B63}"/>
              </a:ext>
            </a:extLst>
          </p:cNvPr>
          <p:cNvSpPr txBox="1"/>
          <p:nvPr/>
        </p:nvSpPr>
        <p:spPr>
          <a:xfrm>
            <a:off x="3048000" y="2690336"/>
            <a:ext cx="6096000" cy="369332"/>
          </a:xfrm>
          <a:prstGeom prst="rect">
            <a:avLst/>
          </a:prstGeom>
          <a:noFill/>
        </p:spPr>
        <p:txBody>
          <a:bodyPr wrap="square">
            <a:spAutoFit/>
          </a:bodyPr>
          <a:lstStyle/>
          <a:p>
            <a:r>
              <a:rPr lang="en-US" b="0" i="0" dirty="0">
                <a:solidFill>
                  <a:srgbClr val="233D66"/>
                </a:solidFill>
                <a:effectLst/>
                <a:latin typeface="Myriad Regular"/>
              </a:rPr>
              <a:t>. </a:t>
            </a:r>
            <a:endParaRPr lang="en-GB" dirty="0"/>
          </a:p>
        </p:txBody>
      </p:sp>
      <p:sp>
        <p:nvSpPr>
          <p:cNvPr id="11" name="TextBox 10">
            <a:extLst>
              <a:ext uri="{FF2B5EF4-FFF2-40B4-BE49-F238E27FC236}">
                <a16:creationId xmlns:a16="http://schemas.microsoft.com/office/drawing/2014/main" id="{9529C642-B608-6176-B75F-87C394374E73}"/>
              </a:ext>
            </a:extLst>
          </p:cNvPr>
          <p:cNvSpPr txBox="1"/>
          <p:nvPr/>
        </p:nvSpPr>
        <p:spPr>
          <a:xfrm flipV="1">
            <a:off x="3048000" y="4167663"/>
            <a:ext cx="4778829" cy="369332"/>
          </a:xfrm>
          <a:prstGeom prst="rect">
            <a:avLst/>
          </a:prstGeom>
          <a:noFill/>
        </p:spPr>
        <p:txBody>
          <a:bodyPr wrap="square">
            <a:spAutoFit/>
          </a:bodyPr>
          <a:lstStyle/>
          <a:p>
            <a:endParaRPr lang="en-GB" dirty="0"/>
          </a:p>
        </p:txBody>
      </p:sp>
      <p:sp>
        <p:nvSpPr>
          <p:cNvPr id="13" name="TextBox 12">
            <a:extLst>
              <a:ext uri="{FF2B5EF4-FFF2-40B4-BE49-F238E27FC236}">
                <a16:creationId xmlns:a16="http://schemas.microsoft.com/office/drawing/2014/main" id="{FD1DE273-D410-6085-1D73-4EC9F3CF802C}"/>
              </a:ext>
            </a:extLst>
          </p:cNvPr>
          <p:cNvSpPr txBox="1"/>
          <p:nvPr/>
        </p:nvSpPr>
        <p:spPr>
          <a:xfrm>
            <a:off x="4491815" y="1828246"/>
            <a:ext cx="6670027" cy="2677656"/>
          </a:xfrm>
          <a:prstGeom prst="rect">
            <a:avLst/>
          </a:prstGeom>
          <a:noFill/>
        </p:spPr>
        <p:txBody>
          <a:bodyPr wrap="square">
            <a:spAutoFit/>
          </a:bodyPr>
          <a:lstStyle/>
          <a:p>
            <a:r>
              <a:rPr lang="en-US" sz="2400" b="1" i="0" dirty="0">
                <a:solidFill>
                  <a:srgbClr val="233D66"/>
                </a:solidFill>
                <a:effectLst/>
                <a:latin typeface="Myriad Regular"/>
              </a:rPr>
              <a:t>We have partnered with a specialist company who have been around for over 35 years, who find the best deal for you with a panel of lenders.  They do all the hard work, once you have decided what car you would like to lease.   They are able offer a wide range of vehicles and have a great reputation for service. (available to family as well!) </a:t>
            </a:r>
            <a:endParaRPr lang="en-GB" sz="2400" b="1" dirty="0"/>
          </a:p>
        </p:txBody>
      </p:sp>
    </p:spTree>
    <p:extLst>
      <p:ext uri="{BB962C8B-B14F-4D97-AF65-F5344CB8AC3E}">
        <p14:creationId xmlns:p14="http://schemas.microsoft.com/office/powerpoint/2010/main" val="2531170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About NGSU</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GB"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TUC Affiliated Trade Union</a:t>
            </a: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NGSU is a ‘staff’ union</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Around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12,000 members</a:t>
            </a: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years within NBS </a:t>
            </a:r>
            <a:endParaRPr lang="en-US" altLang="en-US" sz="2000" dirty="0">
              <a:solidFill>
                <a:srgbClr val="B70033"/>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 political affiliation or donations</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43325"/>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Dedicated to Protecting Members’ Interests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Negotiating Terms and Conditions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Help and Advice at Work</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Individual Representation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Benefits and Discounts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6396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428983"/>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GB" sz="2400" dirty="0">
                <a:latin typeface="Tahoma" panose="020B0604030504040204" pitchFamily="34" charset="0"/>
              </a:rPr>
              <a:t>The Advantage Health Cash Plan</a:t>
            </a: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288183"/>
            <a:ext cx="2667000" cy="923925"/>
          </a:xfrm>
          <a:prstGeom prst="rect">
            <a:avLst/>
          </a:prstGeom>
        </p:spPr>
      </p:pic>
      <p:sp>
        <p:nvSpPr>
          <p:cNvPr id="6" name="TextBox 5">
            <a:extLst>
              <a:ext uri="{FF2B5EF4-FFF2-40B4-BE49-F238E27FC236}">
                <a16:creationId xmlns:a16="http://schemas.microsoft.com/office/drawing/2014/main" id="{C06E50FB-37C9-CBEE-96EB-4237BA4B91BA}"/>
              </a:ext>
            </a:extLst>
          </p:cNvPr>
          <p:cNvSpPr txBox="1"/>
          <p:nvPr/>
        </p:nvSpPr>
        <p:spPr>
          <a:xfrm>
            <a:off x="1" y="1382686"/>
            <a:ext cx="8530542" cy="5240987"/>
          </a:xfrm>
          <a:prstGeom prst="rect">
            <a:avLst/>
          </a:prstGeom>
          <a:noFill/>
        </p:spPr>
        <p:txBody>
          <a:bodyPr wrap="square" rtlCol="0">
            <a:spAutoFit/>
          </a:bodyPr>
          <a:lstStyle/>
          <a:p>
            <a:pPr>
              <a:lnSpc>
                <a:spcPct val="107000"/>
              </a:lnSpc>
              <a:spcAft>
                <a:spcPts val="800"/>
              </a:spcAft>
            </a:pPr>
            <a:r>
              <a:rPr lang="en-GB" sz="1800" dirty="0">
                <a:solidFill>
                  <a:srgbClr val="5D686E"/>
                </a:solidFill>
                <a:effectLst/>
                <a:latin typeface="Trebuchet MS" panose="020B0603020202020204" pitchFamily="34" charset="0"/>
                <a:ea typeface="Calibri" panose="020F0502020204030204" pitchFamily="34" charset="0"/>
                <a:cs typeface="Times New Roman" panose="02020603050405020304" pitchFamily="18" charset="0"/>
              </a:rPr>
              <a:t>A health cash plan allows you to claim money back, up to set limits, towards the cost of your essential healthcare, as well as providing access to valuable health and wellbeing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Dental – money back for check ups, treatments, clean and polish, braces, dentures and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err="1">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Doctorline</a:t>
            </a: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 24/7 telephone access to a prescribing UK GP, from anywhere in the world</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Kids cover – Children are covered on key benefits at no extra cost</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Optical – claim for prescription glasses &amp; sunglasses, contact lenses, eye tests &amp;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Therapy treatments – Cashback for physiotherapy, acupuncture, chiropractic &amp; homeopathy</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24 Hour Advice &amp; Info Line – 24/7 telephone access to a counsellor and legal, debt and medical advice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rPr>
              <a:t>From just £6.91* a month, there are 5 different levels of plan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Westfield Health Centenary Timeline">
            <a:extLst>
              <a:ext uri="{FF2B5EF4-FFF2-40B4-BE49-F238E27FC236}">
                <a16:creationId xmlns:a16="http://schemas.microsoft.com/office/drawing/2014/main" id="{AE7CBB2B-A36C-D382-9DF7-A62947893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0543" y="2150459"/>
            <a:ext cx="3503714" cy="940927"/>
          </a:xfrm>
          <a:prstGeom prst="rect">
            <a:avLst/>
          </a:prstGeom>
          <a:noFill/>
          <a:ln>
            <a:noFill/>
          </a:ln>
        </p:spPr>
      </p:pic>
    </p:spTree>
    <p:extLst>
      <p:ext uri="{BB962C8B-B14F-4D97-AF65-F5344CB8AC3E}">
        <p14:creationId xmlns:p14="http://schemas.microsoft.com/office/powerpoint/2010/main" val="1121312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66281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Many more discounts available…</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exclusive discounts with many other companies including…</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O2</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- 25% Off O2 Refresh  20% discount for family members</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Slater &amp; </a:t>
            </a:r>
            <a:r>
              <a:rPr lang="en-US" altLang="en-US" sz="2000" b="1"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Gordon Solicitors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Advice back service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Legal Documents (including wills)</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Personal Injury Claims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pSp>
        <p:nvGrpSpPr>
          <p:cNvPr id="11" name="Group 4">
            <a:extLst>
              <a:ext uri="{FF2B5EF4-FFF2-40B4-BE49-F238E27FC236}">
                <a16:creationId xmlns:a16="http://schemas.microsoft.com/office/drawing/2014/main" id="{9895BA20-BF58-4F7A-AB07-FBEA7FD6D81A}"/>
              </a:ext>
            </a:extLst>
          </p:cNvPr>
          <p:cNvGrpSpPr>
            <a:grpSpLocks/>
          </p:cNvGrpSpPr>
          <p:nvPr/>
        </p:nvGrpSpPr>
        <p:grpSpPr bwMode="auto">
          <a:xfrm rot="554993">
            <a:off x="7741879" y="3302306"/>
            <a:ext cx="1231900" cy="1497013"/>
            <a:chOff x="5384126" y="3301464"/>
            <a:chExt cx="1232034" cy="1497531"/>
          </a:xfrm>
        </p:grpSpPr>
        <p:pic>
          <p:nvPicPr>
            <p:cNvPr id="12" name="Picture 11">
              <a:extLst>
                <a:ext uri="{FF2B5EF4-FFF2-40B4-BE49-F238E27FC236}">
                  <a16:creationId xmlns:a16="http://schemas.microsoft.com/office/drawing/2014/main" id="{FB8A5B60-D20D-47CE-AC52-CD9AD379FE08}"/>
                </a:ext>
              </a:extLst>
            </p:cNvPr>
            <p:cNvPicPr>
              <a:picLocks noChangeAspect="1"/>
            </p:cNvPicPr>
            <p:nvPr/>
          </p:nvPicPr>
          <p:blipFill>
            <a:blip r:embed="rId5"/>
            <a:stretch>
              <a:fillRect/>
            </a:stretch>
          </p:blipFill>
          <p:spPr>
            <a:xfrm>
              <a:off x="5380173" y="3301377"/>
              <a:ext cx="1122485" cy="1497531"/>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D60B2F70-A508-4EA7-B0A5-401923F4C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4126" y="3643376"/>
              <a:ext cx="1232034" cy="6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563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website&#10;&#10;Description automatically generated">
            <a:extLst>
              <a:ext uri="{FF2B5EF4-FFF2-40B4-BE49-F238E27FC236}">
                <a16:creationId xmlns:a16="http://schemas.microsoft.com/office/drawing/2014/main" id="{FA76073A-0113-4FB3-AE0A-C3A67A6DC910}"/>
              </a:ext>
            </a:extLst>
          </p:cNvPr>
          <p:cNvPicPr>
            <a:picLocks noChangeAspect="1"/>
          </p:cNvPicPr>
          <p:nvPr/>
        </p:nvPicPr>
        <p:blipFill>
          <a:blip r:embed="rId2"/>
          <a:stretch>
            <a:fillRect/>
          </a:stretch>
        </p:blipFill>
        <p:spPr>
          <a:xfrm>
            <a:off x="6466114" y="1498878"/>
            <a:ext cx="5615235" cy="2942717"/>
          </a:xfrm>
          <a:prstGeom prst="rect">
            <a:avLst/>
          </a:prstGeom>
        </p:spPr>
      </p:pic>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Find Out More</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8" name="Picture 17" descr="A picture containing text, screenshot, electronics, display&#10;&#10;Description automatically generated">
            <a:extLst>
              <a:ext uri="{FF2B5EF4-FFF2-40B4-BE49-F238E27FC236}">
                <a16:creationId xmlns:a16="http://schemas.microsoft.com/office/drawing/2014/main" id="{8F8AC18A-7DD3-4139-8BA3-0F03AD8B7E5B}"/>
              </a:ext>
            </a:extLst>
          </p:cNvPr>
          <p:cNvPicPr>
            <a:picLocks noChangeAspect="1"/>
          </p:cNvPicPr>
          <p:nvPr/>
        </p:nvPicPr>
        <p:blipFill>
          <a:blip r:embed="rId5"/>
          <a:stretch>
            <a:fillRect/>
          </a:stretch>
        </p:blipFill>
        <p:spPr>
          <a:xfrm>
            <a:off x="1037834" y="2463078"/>
            <a:ext cx="3586148" cy="4018407"/>
          </a:xfrm>
          <a:prstGeom prst="rect">
            <a:avLst/>
          </a:prstGeom>
        </p:spPr>
      </p:pic>
      <p:sp>
        <p:nvSpPr>
          <p:cNvPr id="2" name="TextBox 1">
            <a:extLst>
              <a:ext uri="{FF2B5EF4-FFF2-40B4-BE49-F238E27FC236}">
                <a16:creationId xmlns:a16="http://schemas.microsoft.com/office/drawing/2014/main" id="{0D07D986-E732-4530-A0F8-29CE41335B5C}"/>
              </a:ext>
            </a:extLst>
          </p:cNvPr>
          <p:cNvSpPr txBox="1"/>
          <p:nvPr/>
        </p:nvSpPr>
        <p:spPr>
          <a:xfrm>
            <a:off x="385160" y="1498878"/>
            <a:ext cx="11421680" cy="4878259"/>
          </a:xfrm>
          <a:prstGeom prst="rect">
            <a:avLst/>
          </a:prstGeom>
          <a:noFill/>
        </p:spPr>
        <p:txBody>
          <a:bodyPr wrap="square" rtlCol="0">
            <a:spAutoFit/>
          </a:bodyPr>
          <a:lstStyle/>
          <a:p>
            <a:pPr eaLnBrk="1" hangingPunct="1">
              <a:spcBef>
                <a:spcPts val="1000"/>
              </a:spcBef>
              <a:tabLst>
                <a:tab pos="3679825" algn="l"/>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Our Facebook Page:</a:t>
            </a:r>
          </a:p>
          <a:p>
            <a:pPr eaLnBrk="1" hangingPunct="1">
              <a:spcBef>
                <a:spcPts val="1000"/>
              </a:spcBef>
              <a:tabLst>
                <a:tab pos="3679825" algn="l"/>
              </a:tabLst>
            </a:pP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Facebook - </a:t>
            </a:r>
            <a:r>
              <a:rPr lang="en-US" altLang="en-US" sz="2000" dirty="0" err="1">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NationwideGroupStaffUnion</a:t>
            </a:r>
            <a:endParaRPr lang="en-US" sz="2000" dirty="0"/>
          </a:p>
          <a:p>
            <a:pPr eaLnBrk="1" hangingPunct="1">
              <a:spcBef>
                <a:spcPts val="1000"/>
              </a:spcBef>
              <a:tabLst>
                <a:tab pos="10944225"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Our Website:</a:t>
            </a: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hlinkClick r:id="rId6">
                  <a:extLst>
                    <a:ext uri="{A12FA001-AC4F-418D-AE19-62706E023703}">
                      <ahyp:hlinkClr xmlns:ahyp="http://schemas.microsoft.com/office/drawing/2018/hyperlinkcolor" val="tx"/>
                    </a:ext>
                  </a:extLst>
                </a:hlinkClick>
              </a:rPr>
              <a:t>https://ngsu.org.uk/</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eaLnBrk="1" hangingPunct="1">
              <a:spcBef>
                <a:spcPts val="1000"/>
              </a:spcBef>
              <a:tabLst>
                <a:tab pos="3679825" algn="l"/>
              </a:tabLst>
            </a:pPr>
            <a:endPar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tabLst>
                <a:tab pos="3679825" algn="l"/>
              </a:tabLst>
            </a:pPr>
            <a:r>
              <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dirty="0"/>
          </a:p>
        </p:txBody>
      </p:sp>
      <p:pic>
        <p:nvPicPr>
          <p:cNvPr id="3" name="Picture 2" descr="A screenshot of a computer&#10;&#10;Description automatically generated">
            <a:extLst>
              <a:ext uri="{FF2B5EF4-FFF2-40B4-BE49-F238E27FC236}">
                <a16:creationId xmlns:a16="http://schemas.microsoft.com/office/drawing/2014/main" id="{D17898EB-D03B-659B-75F9-B3E666423F74}"/>
              </a:ext>
            </a:extLst>
          </p:cNvPr>
          <p:cNvPicPr>
            <a:picLocks noChangeAspect="1"/>
          </p:cNvPicPr>
          <p:nvPr/>
        </p:nvPicPr>
        <p:blipFill rotWithShape="1">
          <a:blip r:embed="rId7"/>
          <a:srcRect l="971" t="9619" r="2876" b="5280"/>
          <a:stretch/>
        </p:blipFill>
        <p:spPr bwMode="auto">
          <a:xfrm>
            <a:off x="6466114" y="1278338"/>
            <a:ext cx="5615235" cy="3163257"/>
          </a:xfrm>
          <a:prstGeom prst="rect">
            <a:avLst/>
          </a:prstGeom>
          <a:ln>
            <a:noFill/>
          </a:ln>
          <a:extLst>
            <a:ext uri="{53640926-AAD7-44D8-BBD7-CCE9431645EC}">
              <a14:shadowObscured xmlns:a14="http://schemas.microsoft.com/office/drawing/2010/main"/>
            </a:ext>
          </a:extLst>
        </p:spPr>
      </p:pic>
      <p:pic>
        <p:nvPicPr>
          <p:cNvPr id="6" name="Picture 5" descr="A person in a blue blazer">
            <a:extLst>
              <a:ext uri="{FF2B5EF4-FFF2-40B4-BE49-F238E27FC236}">
                <a16:creationId xmlns:a16="http://schemas.microsoft.com/office/drawing/2014/main" id="{5C7C3235-3D4C-0DDD-B5FB-C62E7209D8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5651" y="1449748"/>
            <a:ext cx="6376349" cy="3022533"/>
          </a:xfrm>
          <a:prstGeom prst="rect">
            <a:avLst/>
          </a:prstGeom>
        </p:spPr>
      </p:pic>
    </p:spTree>
    <p:extLst>
      <p:ext uri="{BB962C8B-B14F-4D97-AF65-F5344CB8AC3E}">
        <p14:creationId xmlns:p14="http://schemas.microsoft.com/office/powerpoint/2010/main" val="2059881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In Summary</a:t>
            </a:r>
            <a:endParaRPr lang="en-GB" sz="2400">
              <a:latin typeface="Tahoma" panose="020B0604030504040204" pitchFamily="34" charset="0"/>
            </a:endParaRPr>
          </a:p>
        </p:txBody>
      </p:sp>
      <p:pic>
        <p:nvPicPr>
          <p:cNvPr id="10" name="NGSU Conference 2021 Opening Film Master 640">
            <a:hlinkClick r:id="" action="ppaction://media"/>
            <a:extLst>
              <a:ext uri="{FF2B5EF4-FFF2-40B4-BE49-F238E27FC236}">
                <a16:creationId xmlns:a16="http://schemas.microsoft.com/office/drawing/2014/main" id="{0C7924DB-DA89-43F7-A567-82D64F087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207030"/>
            <a:ext cx="9144000" cy="5143500"/>
          </a:xfrm>
          <a:prstGeom prst="rect">
            <a:avLst/>
          </a:prstGeom>
        </p:spPr>
      </p:pic>
    </p:spTree>
    <p:extLst>
      <p:ext uri="{BB962C8B-B14F-4D97-AF65-F5344CB8AC3E}">
        <p14:creationId xmlns:p14="http://schemas.microsoft.com/office/powerpoint/2010/main" val="4193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4708981"/>
          </a:xfrm>
          <a:prstGeom prst="rect">
            <a:avLst/>
          </a:prstGeom>
          <a:noFill/>
        </p:spPr>
        <p:txBody>
          <a:bodyPr wrap="square" rtlCol="0">
            <a:spAutoFit/>
          </a:bodyPr>
          <a:lstStyle/>
          <a:p>
            <a:pPr algn="ctr"/>
            <a:r>
              <a:rPr lang="en-GB" sz="6000" b="1" dirty="0">
                <a:solidFill>
                  <a:srgbClr val="1B3D69"/>
                </a:solidFill>
              </a:rPr>
              <a:t>Don’t wait until you need advice or help – join today to get the full benefit of Union membership right away!</a:t>
            </a:r>
          </a:p>
          <a:p>
            <a:endParaRPr lang="en-GB" sz="6000" dirty="0"/>
          </a:p>
        </p:txBody>
      </p:sp>
    </p:spTree>
    <p:extLst>
      <p:ext uri="{BB962C8B-B14F-4D97-AF65-F5344CB8AC3E}">
        <p14:creationId xmlns:p14="http://schemas.microsoft.com/office/powerpoint/2010/main" val="3673487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1482457"/>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Advice At Work</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provide an independent view about employment issues to our members. We also help and support individual members with any problems they may encounter at work</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5572" y="2892067"/>
            <a:ext cx="10495328" cy="335476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Pay &amp;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Terms &amp; Conditions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Performance, End of Year Appraisals Appeals &amp; Ill Health Meetings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Disciplinary &amp;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Request for Resolution (RfR)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Change </a:t>
            </a:r>
            <a:r>
              <a:rPr lang="en-US" altLang="en-US" sz="2000" dirty="0" err="1">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Programmes</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Flexible Working Requests &amp; Appeals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End of Probation Review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10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Have The Unions Ever Done For Us?</a:t>
            </a:r>
            <a:endParaRPr lang="en-GB" sz="2400">
              <a:latin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Unions-1">
            <a:hlinkClick r:id="" action="ppaction://media"/>
            <a:extLst>
              <a:ext uri="{FF2B5EF4-FFF2-40B4-BE49-F238E27FC236}">
                <a16:creationId xmlns:a16="http://schemas.microsoft.com/office/drawing/2014/main" id="{DA1741BA-0CC5-45C3-88D2-7192A042A4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571" y="1799909"/>
            <a:ext cx="7835513" cy="4407476"/>
          </a:xfrm>
          <a:prstGeom prst="rect">
            <a:avLst/>
          </a:prstGeom>
        </p:spPr>
      </p:pic>
    </p:spTree>
    <p:extLst>
      <p:ext uri="{BB962C8B-B14F-4D97-AF65-F5344CB8AC3E}">
        <p14:creationId xmlns:p14="http://schemas.microsoft.com/office/powerpoint/2010/main" val="10424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3724096"/>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We have worked to negotiate improved rights for employees, 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Best pay awards in the FS Sector (IDS)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Equal pay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Enhanced maternity &amp; paternity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Flexible working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Pension scheme</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Treated Fairly, Redeployment and severance terms</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232777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2" name="Table 3">
            <a:extLst>
              <a:ext uri="{FF2B5EF4-FFF2-40B4-BE49-F238E27FC236}">
                <a16:creationId xmlns:a16="http://schemas.microsoft.com/office/drawing/2014/main" id="{80A7822B-3E68-4BE0-B533-D7B746E73935}"/>
              </a:ext>
            </a:extLst>
          </p:cNvPr>
          <p:cNvGraphicFramePr>
            <a:graphicFrameLocks noGrp="1"/>
          </p:cNvGraphicFramePr>
          <p:nvPr>
            <p:extLst>
              <p:ext uri="{D42A27DB-BD31-4B8C-83A1-F6EECF244321}">
                <p14:modId xmlns:p14="http://schemas.microsoft.com/office/powerpoint/2010/main" val="3440358184"/>
              </p:ext>
            </p:extLst>
          </p:nvPr>
        </p:nvGraphicFramePr>
        <p:xfrm>
          <a:off x="627954" y="2307160"/>
          <a:ext cx="6422866" cy="397256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1/4/23)</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23	£10.42</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21 – 22	£10.18</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£7.49</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endParaRPr lang="en-GB"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endParaRPr lang="en-GB" sz="1400" b="0" i="0" u="none">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108812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0" name="Table 3">
            <a:extLst>
              <a:ext uri="{FF2B5EF4-FFF2-40B4-BE49-F238E27FC236}">
                <a16:creationId xmlns:a16="http://schemas.microsoft.com/office/drawing/2014/main" id="{F5693A33-CCC2-4547-A294-48D331542921}"/>
              </a:ext>
            </a:extLst>
          </p:cNvPr>
          <p:cNvGraphicFramePr>
            <a:graphicFrameLocks noGrp="1"/>
          </p:cNvGraphicFramePr>
          <p:nvPr>
            <p:extLst>
              <p:ext uri="{D42A27DB-BD31-4B8C-83A1-F6EECF244321}">
                <p14:modId xmlns:p14="http://schemas.microsoft.com/office/powerpoint/2010/main" val="762897641"/>
              </p:ext>
            </p:extLst>
          </p:nvPr>
        </p:nvGraphicFramePr>
        <p:xfrm>
          <a:off x="627954" y="2318046"/>
          <a:ext cx="6422866" cy="427228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1/4/24)</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21	£11.44</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£8.60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Under 18	£6.40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br>
                        <a:rPr lang="en-GB" sz="1400" dirty="0">
                          <a:effectLst/>
                          <a:latin typeface="Calibri" panose="020F0502020204030204" pitchFamily="34" charset="0"/>
                          <a:ea typeface="Calibri" panose="020F0502020204030204" pitchFamily="34" charset="0"/>
                          <a:cs typeface="Calibri" panose="020F0502020204030204" pitchFamily="34" charset="0"/>
                        </a:rPr>
                      </a:br>
                      <a:r>
                        <a:rPr lang="en-GB" sz="1400" dirty="0">
                          <a:effectLst/>
                          <a:latin typeface="Calibri" panose="020F0502020204030204" pitchFamily="34" charset="0"/>
                          <a:ea typeface="Calibri" panose="020F0502020204030204" pitchFamily="34" charset="0"/>
                          <a:cs typeface="Calibri" panose="020F0502020204030204" pitchFamily="34" charset="0"/>
                        </a:rPr>
                        <a:t>£13.59 July 2025 </a:t>
                      </a:r>
                    </a:p>
                    <a:p>
                      <a:pPr algn="ctr"/>
                      <a:endParaRPr lang="en-GB"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r>
                        <a:rPr lang="en-GB" sz="1400" b="0" i="0" u="none" dirty="0">
                          <a:latin typeface="Calibri" panose="020F0502020204030204" pitchFamily="34" charset="0"/>
                          <a:cs typeface="Calibri" panose="020F0502020204030204" pitchFamily="34" charset="0"/>
                        </a:rPr>
                        <a:t>32 days including public holidays for England (Scotland &amp; Ireland will vary)</a:t>
                      </a: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dirty="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dirty="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In first 6 months of employment, 2 months’ full pay in 6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After 6 months’ employment,</a:t>
                      </a:r>
                      <a:br>
                        <a:rPr lang="en-GB" sz="1400" b="0">
                          <a:effectLst/>
                          <a:latin typeface="Calibri" panose="020F0502020204030204" pitchFamily="34" charset="0"/>
                          <a:ea typeface="Calibri" panose="020F0502020204030204" pitchFamily="34" charset="0"/>
                          <a:cs typeface="Calibri" panose="020F0502020204030204" pitchFamily="34" charset="0"/>
                        </a:rPr>
                      </a:br>
                      <a:r>
                        <a:rPr lang="en-GB" sz="1400" b="0">
                          <a:effectLst/>
                          <a:latin typeface="Calibri" panose="020F0502020204030204" pitchFamily="34" charset="0"/>
                          <a:ea typeface="Calibri" panose="020F0502020204030204" pitchFamily="34" charset="0"/>
                          <a:cs typeface="Calibri" panose="020F0502020204030204" pitchFamily="34" charset="0"/>
                        </a:rPr>
                        <a:t>6 months’ full pay in 12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All from 1</a:t>
                      </a:r>
                      <a:r>
                        <a:rPr lang="en-GB" sz="1400" b="0" baseline="30000">
                          <a:effectLst/>
                          <a:latin typeface="Calibri" panose="020F0502020204030204" pitchFamily="34" charset="0"/>
                          <a:ea typeface="Calibri" panose="020F0502020204030204" pitchFamily="34" charset="0"/>
                          <a:cs typeface="Calibri" panose="020F0502020204030204" pitchFamily="34" charset="0"/>
                        </a:rPr>
                        <a:t>st</a:t>
                      </a:r>
                      <a:r>
                        <a:rPr lang="en-GB" sz="1400" b="0">
                          <a:effectLst/>
                          <a:latin typeface="Calibri" panose="020F0502020204030204" pitchFamily="34" charset="0"/>
                          <a:ea typeface="Calibri" panose="020F0502020204030204" pitchFamily="34" charset="0"/>
                          <a:cs typeface="Calibri" panose="020F0502020204030204" pitchFamily="34" charset="0"/>
                        </a:rPr>
                        <a:t> day of sickness</a:t>
                      </a: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dirty="0">
                          <a:solidFill>
                            <a:schemeClr val="dk1"/>
                          </a:solidFill>
                          <a:effectLst/>
                          <a:latin typeface="Calibri" panose="020F0502020204030204" pitchFamily="34" charset="0"/>
                          <a:ea typeface="+mn-ea"/>
                          <a:cs typeface="Calibri" panose="020F0502020204030204" pitchFamily="34" charset="0"/>
                        </a:rPr>
                        <a:t>90% of your weekly earnings, for 6 weeks, then £187.18/week, for 33 weeks</a:t>
                      </a:r>
                      <a:endParaRPr lang="en-GB" sz="1400" dirty="0">
                        <a:latin typeface="Calibri" panose="020F0502020204030204" pitchFamily="34" charset="0"/>
                        <a:cs typeface="Calibri" panose="020F0502020204030204" pitchFamily="34" charset="0"/>
                      </a:endParaRPr>
                    </a:p>
                  </a:txBody>
                  <a:tcPr/>
                </a:tc>
                <a:tc>
                  <a:txBody>
                    <a:bodyPr/>
                    <a:lstStyle/>
                    <a:p>
                      <a:r>
                        <a:rPr lang="en-GB" sz="1400" b="0" kern="1200" dirty="0">
                          <a:solidFill>
                            <a:schemeClr val="dk1"/>
                          </a:solidFill>
                          <a:effectLst/>
                          <a:latin typeface="Calibri" panose="020F0502020204030204" pitchFamily="34" charset="0"/>
                          <a:ea typeface="+mn-ea"/>
                          <a:cs typeface="Calibri" panose="020F0502020204030204" pitchFamily="34" charset="0"/>
                        </a:rPr>
                        <a:t>100% of weekly earnings, for 26 weeks, then £151.97/week, for 13 weeks</a:t>
                      </a:r>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3423427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Join Us Today – Together We Are Stronger</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Monthly Subscription Fee </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Jan 2026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Full Time Staff 		             £12.40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£6.80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5.30</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Maternity &amp; Pensioners		  £2.90p/m</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21553"/>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How do we compare?</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 Jan 2026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Unite = £18.16 F/T p/m  £10.92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GMB = £15.18 F/T p/m  £8.57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Unison = up to £22.50* p/m</a:t>
            </a:r>
          </a:p>
          <a:p>
            <a:pPr eaLnBrk="1" hangingPunct="1">
              <a:spcBef>
                <a:spcPts val="1000"/>
              </a:spcBef>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*Linked to salary – rates shown based on equivalent salaries in NBS.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6330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Monthly Subscription Draw</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5580428" cy="379078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Available To Members Only…</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First Prize Of Up To £15,000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Second Prize Of £5,000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Third Prize Of £2,000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Plus Other Prizes (3 of £500) </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 Per Chance, Maximum 10 Chances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Join The Union, And You Could Win!</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708F5396-3614-43C6-979C-13C1A50EB2F0}"/>
              </a:ext>
            </a:extLst>
          </p:cNvPr>
          <p:cNvSpPr txBox="1"/>
          <p:nvPr/>
        </p:nvSpPr>
        <p:spPr>
          <a:xfrm>
            <a:off x="6096000" y="2762151"/>
            <a:ext cx="5580428" cy="1518364"/>
          </a:xfrm>
          <a:prstGeom prst="rect">
            <a:avLst/>
          </a:prstGeom>
          <a:noFill/>
        </p:spPr>
        <p:txBody>
          <a:bodyPr wrap="square" rtlCol="0">
            <a:spAutoFit/>
          </a:bodyPr>
          <a:lstStyle/>
          <a:p>
            <a:pPr algn="ctr" eaLnBrk="1" hangingPunct="1">
              <a:spcBef>
                <a:spcPts val="1000"/>
              </a:spcBef>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Total Winnings in 2025:</a:t>
            </a:r>
          </a:p>
          <a:p>
            <a:pPr marL="342900" indent="-342900" eaLnBrk="1" hangingPunct="1">
              <a:spcBef>
                <a:spcPts val="1000"/>
              </a:spcBef>
              <a:buBlip>
                <a:blip r:embed="rId3"/>
              </a:buBlip>
            </a:pPr>
            <a:endParaRPr lang="en-US" altLang="en-US" sz="24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lgn="ctr" eaLnBrk="1" hangingPunct="1">
              <a:spcBef>
                <a:spcPts val="1000"/>
              </a:spcBef>
            </a:pPr>
            <a:r>
              <a:rPr lang="en-US" altLang="en-US" sz="28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£282,400!</a:t>
            </a:r>
            <a:endParaRPr lang="en-US" sz="2800" b="1" dirty="0">
              <a:solidFill>
                <a:srgbClr val="E6007E"/>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B00E2A27-3773-4BAE-84CD-72D910377C9D}"/>
              </a:ext>
            </a:extLst>
          </p:cNvPr>
          <p:cNvPicPr>
            <a:picLocks noChangeAspect="1"/>
          </p:cNvPicPr>
          <p:nvPr/>
        </p:nvPicPr>
        <p:blipFill>
          <a:blip r:embed="rId5"/>
          <a:stretch>
            <a:fillRect/>
          </a:stretch>
        </p:blipFill>
        <p:spPr>
          <a:xfrm>
            <a:off x="738644" y="5424488"/>
            <a:ext cx="4960937" cy="969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8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NAnYWrPdSszPZHjvH367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Master">
  <a:themeElements>
    <a:clrScheme name="Custom 37">
      <a:dk1>
        <a:srgbClr val="002878"/>
      </a:dk1>
      <a:lt1>
        <a:srgbClr val="FFFFFF"/>
      </a:lt1>
      <a:dk2>
        <a:srgbClr val="ED1C24"/>
      </a:dk2>
      <a:lt2>
        <a:srgbClr val="0077C8"/>
      </a:lt2>
      <a:accent1>
        <a:srgbClr val="E1671B"/>
      </a:accent1>
      <a:accent2>
        <a:srgbClr val="E0457B"/>
      </a:accent2>
      <a:accent3>
        <a:srgbClr val="FFCE00"/>
      </a:accent3>
      <a:accent4>
        <a:srgbClr val="582C83"/>
      </a:accent4>
      <a:accent5>
        <a:srgbClr val="77B80D"/>
      </a:accent5>
      <a:accent6>
        <a:srgbClr val="000000"/>
      </a:accent6>
      <a:hlink>
        <a:srgbClr val="0077C8"/>
      </a:hlink>
      <a:folHlink>
        <a:srgbClr val="582C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smtClean="0">
            <a:solidFill>
              <a:schemeClr val="bg1">
                <a:lumMod val="50000"/>
              </a:schemeClr>
            </a:solidFill>
            <a:latin typeface="NBS Light" pitchFamily="2"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a0b62c-d44e-4165-b868-7da61ff7e5d0">
      <Terms xmlns="http://schemas.microsoft.com/office/infopath/2007/PartnerControls"/>
    </lcf76f155ced4ddcb4097134ff3c332f>
    <TaxCatchAll xmlns="63410da5-1bc7-47ed-9bd7-69a81b61d9a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BDE1B371BE3E42BC5683075C9E31EA" ma:contentTypeVersion="18" ma:contentTypeDescription="Create a new document." ma:contentTypeScope="" ma:versionID="8349f6c92cd45a439ed7c115ccb8fe3a">
  <xsd:schema xmlns:xsd="http://www.w3.org/2001/XMLSchema" xmlns:xs="http://www.w3.org/2001/XMLSchema" xmlns:p="http://schemas.microsoft.com/office/2006/metadata/properties" xmlns:ns2="f0a0b62c-d44e-4165-b868-7da61ff7e5d0" xmlns:ns3="63410da5-1bc7-47ed-9bd7-69a81b61d9a3" targetNamespace="http://schemas.microsoft.com/office/2006/metadata/properties" ma:root="true" ma:fieldsID="85e1f60f2ee48600d7114c0947510deb" ns2:_="" ns3:_="">
    <xsd:import namespace="f0a0b62c-d44e-4165-b868-7da61ff7e5d0"/>
    <xsd:import namespace="63410da5-1bc7-47ed-9bd7-69a81b61d9a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0b62c-d44e-4165-b868-7da61ff7e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690511-d2eb-474b-8899-badc9087cf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410da5-1bc7-47ed-9bd7-69a81b61d9a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021555-bc5c-4adf-a6e4-04b441f2d83a}" ma:internalName="TaxCatchAll" ma:showField="CatchAllData" ma:web="63410da5-1bc7-47ed-9bd7-69a81b61d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45E8AB-AA1B-4F0C-8C32-1A4705CA5E1C}">
  <ds:schemaRefs>
    <ds:schemaRef ds:uri="http://schemas.microsoft.com/office/2006/metadata/properties"/>
    <ds:schemaRef ds:uri="http://schemas.microsoft.com/office/infopath/2007/PartnerControls"/>
    <ds:schemaRef ds:uri="f0a0b62c-d44e-4165-b868-7da61ff7e5d0"/>
    <ds:schemaRef ds:uri="63410da5-1bc7-47ed-9bd7-69a81b61d9a3"/>
  </ds:schemaRefs>
</ds:datastoreItem>
</file>

<file path=customXml/itemProps2.xml><?xml version="1.0" encoding="utf-8"?>
<ds:datastoreItem xmlns:ds="http://schemas.openxmlformats.org/officeDocument/2006/customXml" ds:itemID="{12979234-7424-491C-9BFF-0C09B30640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0b62c-d44e-4165-b868-7da61ff7e5d0"/>
    <ds:schemaRef ds:uri="63410da5-1bc7-47ed-9bd7-69a81b61d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94591F-2B14-412A-9218-2986AFB9A6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170</TotalTime>
  <Words>1557</Words>
  <Application>Microsoft Office PowerPoint</Application>
  <PresentationFormat>Widescreen</PresentationFormat>
  <Paragraphs>290</Paragraphs>
  <Slides>24</Slides>
  <Notes>2</Notes>
  <HiddenSlides>0</HiddenSlides>
  <MMClips>2</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7" baseType="lpstr">
      <vt:lpstr>Arial</vt:lpstr>
      <vt:lpstr>Calibri</vt:lpstr>
      <vt:lpstr>Calibri Light</vt:lpstr>
      <vt:lpstr>Myriad Regular</vt:lpstr>
      <vt:lpstr>NBS Light</vt:lpstr>
      <vt:lpstr>NBS Medium</vt:lpstr>
      <vt:lpstr>Symbol</vt:lpstr>
      <vt:lpstr>Tahoma</vt:lpstr>
      <vt:lpstr>Trebuchet MS</vt:lpstr>
      <vt:lpstr>Verdana</vt:lpstr>
      <vt:lpstr>Office Theme</vt:lpstr>
      <vt:lpstr>Text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could your rebate look like?  Here are some example quotes to give you an idea of what members might receive through the scheme: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Statements, Rule Changes, Affiliation Motion</dc:title>
  <dc:creator>Bev Cubbon</dc:creator>
  <cp:lastModifiedBy>Charlotte Fackerell</cp:lastModifiedBy>
  <cp:revision>60</cp:revision>
  <dcterms:created xsi:type="dcterms:W3CDTF">2021-10-01T18:33:04Z</dcterms:created>
  <dcterms:modified xsi:type="dcterms:W3CDTF">2026-03-27T11:49:05Z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0x010100BFBDE1B371BE3E42BC5683075C9E31EA</vt:lpwstr>
  </property>
  <property fmtid="{D5CDD505-2E9C-101B-9397-08002B2CF9AE}" pid="3" name="MediaServiceImageTags">
    <vt:lpwstr/>
  </property>
</Properties>
</file>