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30"/>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24" r:id="rId20"/>
    <p:sldId id="312" r:id="rId21"/>
    <p:sldId id="323" r:id="rId22"/>
    <p:sldId id="325" r:id="rId23"/>
    <p:sldId id="326" r:id="rId24"/>
    <p:sldId id="320" r:id="rId25"/>
    <p:sldId id="313" r:id="rId26"/>
    <p:sldId id="314" r:id="rId27"/>
    <p:sldId id="315" r:id="rId28"/>
    <p:sldId id="3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21/01/2026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DD97FD-2EE7-41CD-B897-9B3DCFCEBBD5}" type="slidenum">
              <a:rPr lang="en-GB" smtClean="0"/>
              <a:t>14</a:t>
            </a:fld>
            <a:endParaRPr lang="en-GB"/>
          </a:p>
        </p:txBody>
      </p:sp>
    </p:spTree>
    <p:extLst>
      <p:ext uri="{BB962C8B-B14F-4D97-AF65-F5344CB8AC3E}">
        <p14:creationId xmlns:p14="http://schemas.microsoft.com/office/powerpoint/2010/main" val="37284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4FB9-4524-04AE-CD00-59ED3A7C6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0F4C-05FA-60D7-FF57-63E78A516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4254C-D32B-A476-2962-65242DB56B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26A10D-3740-535E-BE86-0E6B8A651309}"/>
              </a:ext>
            </a:extLst>
          </p:cNvPr>
          <p:cNvSpPr>
            <a:spLocks noGrp="1"/>
          </p:cNvSpPr>
          <p:nvPr>
            <p:ph type="sldNum" sz="quarter" idx="5"/>
          </p:nvPr>
        </p:nvSpPr>
        <p:spPr/>
        <p:txBody>
          <a:bodyPr/>
          <a:lstStyle/>
          <a:p>
            <a:fld id="{44DD97FD-2EE7-41CD-B897-9B3DCFCEBBD5}" type="slidenum">
              <a:rPr lang="en-GB" smtClean="0"/>
              <a:t>15</a:t>
            </a:fld>
            <a:endParaRPr lang="en-GB"/>
          </a:p>
        </p:txBody>
      </p:sp>
    </p:spTree>
    <p:extLst>
      <p:ext uri="{BB962C8B-B14F-4D97-AF65-F5344CB8AC3E}">
        <p14:creationId xmlns:p14="http://schemas.microsoft.com/office/powerpoint/2010/main" val="248127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21/01/2026</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21/01/2026</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4.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337697"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17</a:t>
            </a:r>
            <a:r>
              <a:rPr lang="en-GB" i="1" baseline="30000" dirty="0">
                <a:latin typeface="Calibri" panose="020F0502020204030204" pitchFamily="34" charset="0"/>
                <a:cs typeface="Calibri" panose="020F0502020204030204" pitchFamily="34" charset="0"/>
              </a:rPr>
              <a:t>th</a:t>
            </a:r>
            <a:r>
              <a:rPr lang="en-GB" i="1" dirty="0">
                <a:latin typeface="Calibri" panose="020F0502020204030204" pitchFamily="34" charset="0"/>
                <a:cs typeface="Calibri" panose="020F0502020204030204" pitchFamily="34" charset="0"/>
              </a:rPr>
              <a:t> June 2025</a:t>
            </a:r>
            <a:r>
              <a:rPr lang="en-GB" sz="1800" i="1" dirty="0">
                <a:latin typeface="Calibri" panose="020F0502020204030204" pitchFamily="34" charset="0"/>
                <a:cs typeface="Calibri" panose="020F0502020204030204" pitchFamily="34" charset="0"/>
              </a:rPr>
              <a:t>,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Additional Member Discounts</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dirty="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216C-B637-28A7-F019-B47033BE3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19AF62-BA5F-B071-F80E-B2A86925F98E}"/>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1F60805-371C-E26F-F419-2AFE559D55B6}"/>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99567411-FAEA-F7C7-69DD-CA6495133E3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02C9059F-BCEC-94D1-492A-B78CA59C5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C2524954-3D60-A735-F258-B5D5D7A00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graphicFrame>
        <p:nvGraphicFramePr>
          <p:cNvPr id="3" name="Table 2">
            <a:extLst>
              <a:ext uri="{FF2B5EF4-FFF2-40B4-BE49-F238E27FC236}">
                <a16:creationId xmlns:a16="http://schemas.microsoft.com/office/drawing/2014/main" id="{5175B9E4-58CF-A0CE-77DB-A4FCE0B500CE}"/>
              </a:ext>
            </a:extLst>
          </p:cNvPr>
          <p:cNvGraphicFramePr>
            <a:graphicFrameLocks noGrp="1"/>
          </p:cNvGraphicFramePr>
          <p:nvPr>
            <p:extLst>
              <p:ext uri="{D42A27DB-BD31-4B8C-83A1-F6EECF244321}">
                <p14:modId xmlns:p14="http://schemas.microsoft.com/office/powerpoint/2010/main" val="3990987587"/>
              </p:ext>
            </p:extLst>
          </p:nvPr>
        </p:nvGraphicFramePr>
        <p:xfrm>
          <a:off x="957943" y="2892836"/>
          <a:ext cx="5802085" cy="3353993"/>
        </p:xfrm>
        <a:graphic>
          <a:graphicData uri="http://schemas.openxmlformats.org/drawingml/2006/table">
            <a:tbl>
              <a:tblPr bandRow="1">
                <a:tableStyleId>{5C22544A-7EE6-4342-B048-85BDC9FD1C3A}</a:tableStyleId>
              </a:tblPr>
              <a:tblGrid>
                <a:gridCol w="2279965">
                  <a:extLst>
                    <a:ext uri="{9D8B030D-6E8A-4147-A177-3AD203B41FA5}">
                      <a16:colId xmlns:a16="http://schemas.microsoft.com/office/drawing/2014/main" val="2657114506"/>
                    </a:ext>
                  </a:extLst>
                </a:gridCol>
                <a:gridCol w="1776162">
                  <a:extLst>
                    <a:ext uri="{9D8B030D-6E8A-4147-A177-3AD203B41FA5}">
                      <a16:colId xmlns:a16="http://schemas.microsoft.com/office/drawing/2014/main" val="2265441044"/>
                    </a:ext>
                  </a:extLst>
                </a:gridCol>
                <a:gridCol w="845668">
                  <a:extLst>
                    <a:ext uri="{9D8B030D-6E8A-4147-A177-3AD203B41FA5}">
                      <a16:colId xmlns:a16="http://schemas.microsoft.com/office/drawing/2014/main" val="4189573768"/>
                    </a:ext>
                  </a:extLst>
                </a:gridCol>
                <a:gridCol w="900290">
                  <a:extLst>
                    <a:ext uri="{9D8B030D-6E8A-4147-A177-3AD203B41FA5}">
                      <a16:colId xmlns:a16="http://schemas.microsoft.com/office/drawing/2014/main" val="868637661"/>
                    </a:ext>
                  </a:extLst>
                </a:gridCol>
              </a:tblGrid>
              <a:tr h="607983">
                <a:tc>
                  <a:txBody>
                    <a:bodyPr/>
                    <a:lstStyle/>
                    <a:p>
                      <a:pPr>
                        <a:lnSpc>
                          <a:spcPct val="115000"/>
                        </a:lnSpc>
                        <a:buNone/>
                      </a:pPr>
                      <a:r>
                        <a:rPr lang="en-GB" sz="1100" dirty="0">
                          <a:effectLst/>
                        </a:rPr>
                        <a:t>Scenario</a:t>
                      </a:r>
                      <a:endParaRPr lang="en-GB" sz="1100" dirty="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Type of cover</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Monthly premium</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Estimated rebate*</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876287736"/>
                  </a:ext>
                </a:extLst>
              </a:tr>
              <a:tr h="607983">
                <a:tc>
                  <a:txBody>
                    <a:bodyPr/>
                    <a:lstStyle/>
                    <a:p>
                      <a:pPr>
                        <a:lnSpc>
                          <a:spcPct val="115000"/>
                        </a:lnSpc>
                        <a:buNone/>
                      </a:pPr>
                      <a:r>
                        <a:rPr lang="en-GB" sz="1100">
                          <a:effectLst/>
                        </a:rPr>
                        <a:t>New homeowners protecting their mortgage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£11</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£135</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420738853"/>
                  </a:ext>
                </a:extLst>
              </a:tr>
              <a:tr h="922061">
                <a:tc>
                  <a:txBody>
                    <a:bodyPr/>
                    <a:lstStyle/>
                    <a:p>
                      <a:pPr>
                        <a:lnSpc>
                          <a:spcPct val="115000"/>
                        </a:lnSpc>
                        <a:buNone/>
                      </a:pPr>
                      <a:r>
                        <a:rPr lang="en-GB" sz="1100">
                          <a:effectLst/>
                        </a:rPr>
                        <a:t>Couple adding critical illness cover to their mortgage protection</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and critical illness)</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£88</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£1,077</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179845232"/>
                  </a:ext>
                </a:extLst>
              </a:tr>
              <a:tr h="607983">
                <a:tc>
                  <a:txBody>
                    <a:bodyPr/>
                    <a:lstStyle/>
                    <a:p>
                      <a:pPr>
                        <a:lnSpc>
                          <a:spcPct val="115000"/>
                        </a:lnSpc>
                        <a:buNone/>
                      </a:pPr>
                      <a:r>
                        <a:rPr lang="en-GB" sz="1100">
                          <a:effectLst/>
                        </a:rPr>
                        <a:t>Parent securing financial support for their family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Family protection (Joint – Life cover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£12</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£148</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69706670"/>
                  </a:ext>
                </a:extLst>
              </a:tr>
              <a:tr h="607983">
                <a:tc>
                  <a:txBody>
                    <a:bodyPr/>
                    <a:lstStyle/>
                    <a:p>
                      <a:pPr>
                        <a:lnSpc>
                          <a:spcPct val="115000"/>
                        </a:lnSpc>
                        <a:buNone/>
                      </a:pPr>
                      <a:r>
                        <a:rPr lang="en-GB" sz="1100">
                          <a:effectLst/>
                        </a:rPr>
                        <a:t>Individual looking to protect their income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Income protection (Single)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£9</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dirty="0">
                          <a:effectLst/>
                        </a:rPr>
                        <a:t>£110</a:t>
                      </a:r>
                      <a:endParaRPr lang="en-GB"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140965926"/>
                  </a:ext>
                </a:extLst>
              </a:tr>
            </a:tbl>
          </a:graphicData>
        </a:graphic>
      </p:graphicFrame>
      <p:sp>
        <p:nvSpPr>
          <p:cNvPr id="5" name="Rectangle 1">
            <a:extLst>
              <a:ext uri="{FF2B5EF4-FFF2-40B4-BE49-F238E27FC236}">
                <a16:creationId xmlns:a16="http://schemas.microsoft.com/office/drawing/2014/main" id="{FDEB2D3E-4121-8E70-9926-80956C31B971}"/>
              </a:ext>
            </a:extLst>
          </p:cNvPr>
          <p:cNvSpPr>
            <a:spLocks noGrp="1" noChangeArrowheads="1"/>
          </p:cNvSpPr>
          <p:nvPr>
            <p:ph type="ctrTitle"/>
          </p:nvPr>
        </p:nvSpPr>
        <p:spPr bwMode="auto">
          <a:xfrm>
            <a:off x="1524000" y="1923748"/>
            <a:ext cx="843692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What could your rebate look like?</a:t>
            </a:r>
            <a:endParaRPr kumimoji="0" lang="en-GB"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GB"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Here are some example quotes to give you an idea of what members might receive through the scheme</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98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37C2-19B8-C3AA-2C34-F2EAE9CA1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CD09F-0575-11E3-581C-101F7012811A}"/>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084A641A-68F1-17FD-3B7D-94EF777D0FCC}"/>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FBB3E210-B281-2F9E-3539-664FF60FAB6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124A3929-3449-A8A8-A419-EE1DF413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599C2C7-0349-BFE9-338F-6172E7D5EC75}"/>
              </a:ext>
            </a:extLst>
          </p:cNvPr>
          <p:cNvPicPr>
            <a:picLocks noChangeAspect="1"/>
          </p:cNvPicPr>
          <p:nvPr/>
        </p:nvPicPr>
        <p:blipFill>
          <a:blip r:embed="rId4"/>
          <a:stretch>
            <a:fillRect/>
          </a:stretch>
        </p:blipFill>
        <p:spPr>
          <a:xfrm>
            <a:off x="6057900" y="3414712"/>
            <a:ext cx="76200" cy="28575"/>
          </a:xfrm>
          <a:prstGeom prst="rect">
            <a:avLst/>
          </a:prstGeom>
        </p:spPr>
      </p:pic>
      <p:pic>
        <p:nvPicPr>
          <p:cNvPr id="1026" name="Picture 2">
            <a:extLst>
              <a:ext uri="{FF2B5EF4-FFF2-40B4-BE49-F238E27FC236}">
                <a16:creationId xmlns:a16="http://schemas.microsoft.com/office/drawing/2014/main" id="{75C76104-F946-2B17-4468-C70468C62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2024063"/>
            <a:ext cx="61245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58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A35-9010-00C2-BFC5-DF6B424E7D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7917AB-B1A4-B6DA-9D86-D33B0D520466}"/>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6523CCC6-0C1E-C07F-4192-D0DB6ACDFE77}"/>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0FE91B59-67BD-8ECD-0668-90D89FAE9A9A}"/>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C7DCDF8-1A8A-5E5E-2C64-E0828EA1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83A6316-8342-47D9-1EFD-BB13A57B70C4}"/>
              </a:ext>
            </a:extLst>
          </p:cNvPr>
          <p:cNvPicPr>
            <a:picLocks noChangeAspect="1"/>
          </p:cNvPicPr>
          <p:nvPr/>
        </p:nvPicPr>
        <p:blipFill>
          <a:blip r:embed="rId4"/>
          <a:stretch>
            <a:fillRect/>
          </a:stretch>
        </p:blipFill>
        <p:spPr>
          <a:xfrm>
            <a:off x="6057900" y="3414712"/>
            <a:ext cx="76200" cy="28575"/>
          </a:xfrm>
          <a:prstGeom prst="rect">
            <a:avLst/>
          </a:prstGeom>
        </p:spPr>
      </p:pic>
      <p:pic>
        <p:nvPicPr>
          <p:cNvPr id="2" name="Picture 2">
            <a:extLst>
              <a:ext uri="{FF2B5EF4-FFF2-40B4-BE49-F238E27FC236}">
                <a16:creationId xmlns:a16="http://schemas.microsoft.com/office/drawing/2014/main" id="{DD7D8A42-9ADF-AA1A-8A38-D0067CCDA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37" y="1386313"/>
            <a:ext cx="3823607" cy="2617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31AEC5-555B-E183-524B-1C062F465B63}"/>
              </a:ext>
            </a:extLst>
          </p:cNvPr>
          <p:cNvSpPr txBox="1"/>
          <p:nvPr/>
        </p:nvSpPr>
        <p:spPr>
          <a:xfrm>
            <a:off x="3048000" y="2690336"/>
            <a:ext cx="6096000" cy="369332"/>
          </a:xfrm>
          <a:prstGeom prst="rect">
            <a:avLst/>
          </a:prstGeom>
          <a:noFill/>
        </p:spPr>
        <p:txBody>
          <a:bodyPr wrap="square">
            <a:spAutoFit/>
          </a:bodyPr>
          <a:lstStyle/>
          <a:p>
            <a:r>
              <a:rPr lang="en-US" b="0" i="0" dirty="0">
                <a:solidFill>
                  <a:srgbClr val="233D66"/>
                </a:solidFill>
                <a:effectLst/>
                <a:latin typeface="Myriad Regular"/>
              </a:rPr>
              <a:t>. </a:t>
            </a:r>
            <a:endParaRPr lang="en-GB" dirty="0"/>
          </a:p>
        </p:txBody>
      </p:sp>
      <p:sp>
        <p:nvSpPr>
          <p:cNvPr id="11" name="TextBox 10">
            <a:extLst>
              <a:ext uri="{FF2B5EF4-FFF2-40B4-BE49-F238E27FC236}">
                <a16:creationId xmlns:a16="http://schemas.microsoft.com/office/drawing/2014/main" id="{9529C642-B608-6176-B75F-87C394374E73}"/>
              </a:ext>
            </a:extLst>
          </p:cNvPr>
          <p:cNvSpPr txBox="1"/>
          <p:nvPr/>
        </p:nvSpPr>
        <p:spPr>
          <a:xfrm flipV="1">
            <a:off x="3048000" y="4167663"/>
            <a:ext cx="4778829"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FD1DE273-D410-6085-1D73-4EC9F3CF802C}"/>
              </a:ext>
            </a:extLst>
          </p:cNvPr>
          <p:cNvSpPr txBox="1"/>
          <p:nvPr/>
        </p:nvSpPr>
        <p:spPr>
          <a:xfrm>
            <a:off x="4491815" y="1828246"/>
            <a:ext cx="6670027" cy="2677656"/>
          </a:xfrm>
          <a:prstGeom prst="rect">
            <a:avLst/>
          </a:prstGeom>
          <a:noFill/>
        </p:spPr>
        <p:txBody>
          <a:bodyPr wrap="square">
            <a:spAutoFit/>
          </a:bodyPr>
          <a:lstStyle/>
          <a:p>
            <a:r>
              <a:rPr lang="en-US" sz="2400" b="1" i="0" dirty="0">
                <a:solidFill>
                  <a:srgbClr val="233D66"/>
                </a:solidFill>
                <a:effectLst/>
                <a:latin typeface="Myriad Regular"/>
              </a:rPr>
              <a:t>We have partnered with a specialist company who have been around for over 35 years, who find the best deal for you with a panel of lenders.  They do all the hard work, once you have decided what car you would like to lease.   They are able offer a wide range of vehicles and have a great reputation for service. (available to family as well!) </a:t>
            </a:r>
            <a:endParaRPr lang="en-GB" sz="2400" b="1" dirty="0"/>
          </a:p>
        </p:txBody>
      </p:sp>
    </p:spTree>
    <p:extLst>
      <p:ext uri="{BB962C8B-B14F-4D97-AF65-F5344CB8AC3E}">
        <p14:creationId xmlns:p14="http://schemas.microsoft.com/office/powerpoint/2010/main" val="253117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Flexible Working Requests &amp; Appeals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working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scheme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Treated Fairly, Redeployment and severance terms</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762897641"/>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£13.59 July 2025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90% of your weekly earnings, for 6 weeks, then £187.18/week, for 33 weeks</a:t>
                      </a:r>
                      <a:endParaRPr lang="en-GB" sz="1400" dirty="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£18.16 F/T p/m  £10.92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£15.18 F/T p/m  £8.57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2025:</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£282,400!</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8349f6c92cd45a439ed7c115ccb8fe3a">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85e1f60f2ee48600d7114c0947510deb"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2.xml><?xml version="1.0" encoding="utf-8"?>
<ds:datastoreItem xmlns:ds="http://schemas.openxmlformats.org/officeDocument/2006/customXml" ds:itemID="{12979234-7424-491C-9BFF-0C09B3064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TotalTime>
  <Words>1563</Words>
  <Application>Microsoft Office PowerPoint</Application>
  <PresentationFormat>Widescreen</PresentationFormat>
  <Paragraphs>290</Paragraphs>
  <Slides>24</Slides>
  <Notes>2</Notes>
  <HiddenSlides>0</HiddenSlides>
  <MMClips>2</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7" baseType="lpstr">
      <vt:lpstr>Arial</vt:lpstr>
      <vt:lpstr>Calibri</vt:lpstr>
      <vt:lpstr>Calibri Light</vt:lpstr>
      <vt:lpstr>Myriad Regular</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your rebate look like?  Here are some example quotes to give you an idea of what members might receive through the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58</cp:revision>
  <dcterms:created xsi:type="dcterms:W3CDTF">2021-10-01T18:33:04Z</dcterms:created>
  <dcterms:modified xsi:type="dcterms:W3CDTF">2026-01-21T10:04:47Z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