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5" r:id="rId4"/>
    <p:sldMasterId id="2147483664" r:id="rId5"/>
  </p:sldMasterIdLst>
  <p:notesMasterIdLst>
    <p:notesMasterId r:id="rId27"/>
  </p:notesMasterIdLst>
  <p:sldIdLst>
    <p:sldId id="300" r:id="rId6"/>
    <p:sldId id="299" r:id="rId7"/>
    <p:sldId id="301" r:id="rId8"/>
    <p:sldId id="302" r:id="rId9"/>
    <p:sldId id="303" r:id="rId10"/>
    <p:sldId id="304" r:id="rId11"/>
    <p:sldId id="305" r:id="rId12"/>
    <p:sldId id="307" r:id="rId13"/>
    <p:sldId id="306" r:id="rId14"/>
    <p:sldId id="308" r:id="rId15"/>
    <p:sldId id="309" r:id="rId16"/>
    <p:sldId id="322" r:id="rId17"/>
    <p:sldId id="310" r:id="rId18"/>
    <p:sldId id="311" r:id="rId19"/>
    <p:sldId id="312" r:id="rId20"/>
    <p:sldId id="323" r:id="rId21"/>
    <p:sldId id="320" r:id="rId22"/>
    <p:sldId id="313" r:id="rId23"/>
    <p:sldId id="314" r:id="rId24"/>
    <p:sldId id="315" r:id="rId25"/>
    <p:sldId id="31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D69"/>
    <a:srgbClr val="E6007E"/>
    <a:srgbClr val="FFFFFF"/>
    <a:srgbClr val="6B7394"/>
    <a:srgbClr val="1B7394"/>
    <a:srgbClr val="81CFD3"/>
    <a:srgbClr val="C0C2D2"/>
    <a:srgbClr val="00AAAD"/>
    <a:srgbClr val="81CF13"/>
    <a:srgbClr val="FEF1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C56DD-6A39-4037-A2E0-BFD3C49179DC}" type="datetimeFigureOut">
              <a:rPr lang="en-GB" smtClean="0"/>
              <a:t>08/04/2025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DD97FD-2EE7-41CD-B897-9B3DCFCEBBD5}" type="slidenum">
              <a:rPr lang="en-GB" smtClean="0"/>
              <a:t>‹#›</a:t>
            </a:fld>
            <a:endParaRPr lang="en-GB"/>
          </a:p>
        </p:txBody>
      </p:sp>
    </p:spTree>
    <p:extLst>
      <p:ext uri="{BB962C8B-B14F-4D97-AF65-F5344CB8AC3E}">
        <p14:creationId xmlns:p14="http://schemas.microsoft.com/office/powerpoint/2010/main" val="1217392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E8E53-1CF5-42DB-B87E-9DD59F337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851C372-38F8-496A-A93D-BB142D210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546808-303B-4679-BF14-EA5733B2216A}"/>
              </a:ext>
            </a:extLst>
          </p:cNvPr>
          <p:cNvSpPr>
            <a:spLocks noGrp="1"/>
          </p:cNvSpPr>
          <p:nvPr>
            <p:ph type="dt" sz="half" idx="10"/>
          </p:nvPr>
        </p:nvSpPr>
        <p:spPr/>
        <p:txBody>
          <a:bodyPr/>
          <a:lstStyle/>
          <a:p>
            <a:fld id="{EAF900B6-385C-4DC5-8E32-F0C92E3420BF}" type="datetimeFigureOut">
              <a:rPr lang="en-GB" smtClean="0"/>
              <a:t>08/04/2025</a:t>
            </a:fld>
            <a:endParaRPr lang="en-GB"/>
          </a:p>
        </p:txBody>
      </p:sp>
      <p:sp>
        <p:nvSpPr>
          <p:cNvPr id="5" name="Footer Placeholder 4">
            <a:extLst>
              <a:ext uri="{FF2B5EF4-FFF2-40B4-BE49-F238E27FC236}">
                <a16:creationId xmlns:a16="http://schemas.microsoft.com/office/drawing/2014/main" id="{E050A743-E660-4C08-A0EA-86ED63BEAE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9E48DB-88CE-4DEC-A235-06EF4548C0F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69444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A3F6-20D3-4089-8161-F11EAEAB222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F33B95-5B84-4F98-8001-C2A314CC06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C47A20-AE51-401C-8C99-A36BDB816C23}"/>
              </a:ext>
            </a:extLst>
          </p:cNvPr>
          <p:cNvSpPr>
            <a:spLocks noGrp="1"/>
          </p:cNvSpPr>
          <p:nvPr>
            <p:ph type="dt" sz="half" idx="10"/>
          </p:nvPr>
        </p:nvSpPr>
        <p:spPr/>
        <p:txBody>
          <a:bodyPr/>
          <a:lstStyle/>
          <a:p>
            <a:fld id="{EAF900B6-385C-4DC5-8E32-F0C92E3420BF}" type="datetimeFigureOut">
              <a:rPr lang="en-GB" smtClean="0"/>
              <a:t>08/04/2025</a:t>
            </a:fld>
            <a:endParaRPr lang="en-GB"/>
          </a:p>
        </p:txBody>
      </p:sp>
      <p:sp>
        <p:nvSpPr>
          <p:cNvPr id="5" name="Footer Placeholder 4">
            <a:extLst>
              <a:ext uri="{FF2B5EF4-FFF2-40B4-BE49-F238E27FC236}">
                <a16:creationId xmlns:a16="http://schemas.microsoft.com/office/drawing/2014/main" id="{2D572BA7-06A1-4D11-8774-E795AEF120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E36643-7B06-4BC0-84B2-A19F4FDC0E99}"/>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61913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67846-B0AF-4C7E-A553-E6BDEE32F5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EFDBD7-D9D8-4E82-957E-E8D4E05DD7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5BAC47-7569-4A40-9B27-2458D9818DFC}"/>
              </a:ext>
            </a:extLst>
          </p:cNvPr>
          <p:cNvSpPr>
            <a:spLocks noGrp="1"/>
          </p:cNvSpPr>
          <p:nvPr>
            <p:ph type="dt" sz="half" idx="10"/>
          </p:nvPr>
        </p:nvSpPr>
        <p:spPr/>
        <p:txBody>
          <a:bodyPr/>
          <a:lstStyle/>
          <a:p>
            <a:fld id="{EAF900B6-385C-4DC5-8E32-F0C92E3420BF}" type="datetimeFigureOut">
              <a:rPr lang="en-GB" smtClean="0"/>
              <a:t>08/04/2025</a:t>
            </a:fld>
            <a:endParaRPr lang="en-GB"/>
          </a:p>
        </p:txBody>
      </p:sp>
      <p:sp>
        <p:nvSpPr>
          <p:cNvPr id="5" name="Footer Placeholder 4">
            <a:extLst>
              <a:ext uri="{FF2B5EF4-FFF2-40B4-BE49-F238E27FC236}">
                <a16:creationId xmlns:a16="http://schemas.microsoft.com/office/drawing/2014/main" id="{3DBD0350-579C-44CE-A707-50D30892BA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B8FBBD-5C63-4F54-99DF-C81E74582BC0}"/>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793708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blue backgroun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8000" y="1955748"/>
            <a:ext cx="9409773" cy="1683872"/>
          </a:xfrm>
        </p:spPr>
        <p:txBody>
          <a:bodyPr rIns="0" anchor="t" anchorCtr="0">
            <a:normAutofit/>
          </a:bodyPr>
          <a:lstStyle>
            <a:lvl1pPr algn="l">
              <a:defRPr sz="5333"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75137" y="3761615"/>
            <a:ext cx="9409784" cy="650240"/>
          </a:xfrm>
        </p:spPr>
        <p:txBody>
          <a:bodyPr anchor="ctr" anchorCtr="0">
            <a:norm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pic>
        <p:nvPicPr>
          <p:cNvPr id="7" name="Picture 6">
            <a:extLst>
              <a:ext uri="{FF2B5EF4-FFF2-40B4-BE49-F238E27FC236}">
                <a16:creationId xmlns:a16="http://schemas.microsoft.com/office/drawing/2014/main" id="{DC5924B8-1A54-8243-88D6-210B0CDBB1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9215" y="5864787"/>
            <a:ext cx="1826091" cy="727341"/>
          </a:xfrm>
          <a:prstGeom prst="rect">
            <a:avLst/>
          </a:prstGeom>
        </p:spPr>
      </p:pic>
    </p:spTree>
    <p:extLst>
      <p:ext uri="{BB962C8B-B14F-4D97-AF65-F5344CB8AC3E}">
        <p14:creationId xmlns:p14="http://schemas.microsoft.com/office/powerpoint/2010/main" val="320479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bg1"/>
            </a:solidFill>
          </a:ln>
          <a:effectLst/>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97AAC27A-0E81-D846-9DDA-B33A070C24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8984" y="6112494"/>
            <a:ext cx="1207305" cy="480876"/>
          </a:xfrm>
          <a:prstGeom prst="rect">
            <a:avLst/>
          </a:prstGeom>
        </p:spPr>
      </p:pic>
    </p:spTree>
    <p:extLst>
      <p:ext uri="{BB962C8B-B14F-4D97-AF65-F5344CB8AC3E}">
        <p14:creationId xmlns:p14="http://schemas.microsoft.com/office/powerpoint/2010/main" val="1132724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2"/>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accent6">
                    <a:lumMod val="65000"/>
                    <a:lumOff val="35000"/>
                  </a:schemeClr>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pic>
        <p:nvPicPr>
          <p:cNvPr id="9" name="Picture 8">
            <a:extLst>
              <a:ext uri="{FF2B5EF4-FFF2-40B4-BE49-F238E27FC236}">
                <a16:creationId xmlns:a16="http://schemas.microsoft.com/office/drawing/2014/main" id="{72EA3760-AB7B-D348-9D09-9C87FFF6C1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4106917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577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5933-93C7-7843-ACA8-CA1D45F35673}"/>
              </a:ext>
            </a:extLst>
          </p:cNvPr>
          <p:cNvSpPr>
            <a:spLocks noGrp="1"/>
          </p:cNvSpPr>
          <p:nvPr>
            <p:ph type="title"/>
          </p:nvPr>
        </p:nvSpPr>
        <p:spPr/>
        <p:txBody>
          <a:bodyPr/>
          <a:lstStyle>
            <a:lvl1pPr>
              <a:defRPr b="0" i="0">
                <a:latin typeface="NBS Medium" pitchFamily="2" charset="0"/>
              </a:defRPr>
            </a:lvl1p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7662AE13-9D8F-5946-8EE8-EAC60CA587F4}"/>
              </a:ext>
            </a:extLst>
          </p:cNvPr>
          <p:cNvSpPr>
            <a:spLocks noGrp="1"/>
          </p:cNvSpPr>
          <p:nvPr>
            <p:ph type="sldNum" sz="quarter" idx="11"/>
          </p:nvPr>
        </p:nvSpPr>
        <p:spPr/>
        <p:txBody>
          <a:bodyPr/>
          <a:lstStyle/>
          <a:p>
            <a:fld id="{2E9A4987-E228-4949-89FA-A71A39C61D9B}" type="slidenum">
              <a:rPr lang="en-US" smtClean="0"/>
              <a:pPr/>
              <a:t>‹#›</a:t>
            </a:fld>
            <a:endParaRPr lang="en-US"/>
          </a:p>
        </p:txBody>
      </p:sp>
      <p:sp>
        <p:nvSpPr>
          <p:cNvPr id="7" name="Text Placeholder 6">
            <a:extLst>
              <a:ext uri="{FF2B5EF4-FFF2-40B4-BE49-F238E27FC236}">
                <a16:creationId xmlns:a16="http://schemas.microsoft.com/office/drawing/2014/main" id="{48C6E464-2D70-7C44-BFBE-BF8E4E8AFD1B}"/>
              </a:ext>
            </a:extLst>
          </p:cNvPr>
          <p:cNvSpPr>
            <a:spLocks noGrp="1"/>
          </p:cNvSpPr>
          <p:nvPr>
            <p:ph type="body" sz="quarter" idx="13"/>
          </p:nvPr>
        </p:nvSpPr>
        <p:spPr>
          <a:xfrm>
            <a:off x="479997" y="1239632"/>
            <a:ext cx="11328003" cy="50505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8" name="Straight Connector 7">
            <a:extLst>
              <a:ext uri="{FF2B5EF4-FFF2-40B4-BE49-F238E27FC236}">
                <a16:creationId xmlns:a16="http://schemas.microsoft.com/office/drawing/2014/main" id="{0DDCFD44-7BBF-1240-BC04-695ED2C8A15E}"/>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A45DADB3-05AB-164B-8644-C273A8681081}"/>
              </a:ext>
            </a:extLst>
          </p:cNvPr>
          <p:cNvCxnSpPr>
            <a:cxnSpLocks/>
          </p:cNvCxnSpPr>
          <p:nvPr userDrawn="1"/>
        </p:nvCxnSpPr>
        <p:spPr>
          <a:xfrm flipH="1">
            <a:off x="480000" y="908184"/>
            <a:ext cx="11328000" cy="0"/>
          </a:xfrm>
          <a:prstGeom prst="line">
            <a:avLst/>
          </a:prstGeom>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33590D87-1EB7-6943-9DC1-E8C3C91B5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3400985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2FEC-5C9E-4F3F-9BB3-B273315C14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45DE06-E00D-4EE9-91F8-57F3A10CAF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F0CA13-5A67-42B6-B9FE-BE4C15DBAB03}"/>
              </a:ext>
            </a:extLst>
          </p:cNvPr>
          <p:cNvSpPr>
            <a:spLocks noGrp="1"/>
          </p:cNvSpPr>
          <p:nvPr>
            <p:ph type="dt" sz="half" idx="10"/>
          </p:nvPr>
        </p:nvSpPr>
        <p:spPr/>
        <p:txBody>
          <a:bodyPr/>
          <a:lstStyle/>
          <a:p>
            <a:fld id="{EAF900B6-385C-4DC5-8E32-F0C92E3420BF}" type="datetimeFigureOut">
              <a:rPr lang="en-GB" smtClean="0"/>
              <a:t>08/04/2025</a:t>
            </a:fld>
            <a:endParaRPr lang="en-GB"/>
          </a:p>
        </p:txBody>
      </p:sp>
      <p:sp>
        <p:nvSpPr>
          <p:cNvPr id="5" name="Footer Placeholder 4">
            <a:extLst>
              <a:ext uri="{FF2B5EF4-FFF2-40B4-BE49-F238E27FC236}">
                <a16:creationId xmlns:a16="http://schemas.microsoft.com/office/drawing/2014/main" id="{16CEBD3F-A6B7-42AC-A6E2-74CFCEBCB2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6DCA7F-61CA-4C44-8330-06027F61308E}"/>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6312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C327A-C000-40CD-836A-D37752587F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873B70-EDDB-4817-A051-B43D21BE41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593185-DE5E-457A-8E71-8C574C6AD0F8}"/>
              </a:ext>
            </a:extLst>
          </p:cNvPr>
          <p:cNvSpPr>
            <a:spLocks noGrp="1"/>
          </p:cNvSpPr>
          <p:nvPr>
            <p:ph type="dt" sz="half" idx="10"/>
          </p:nvPr>
        </p:nvSpPr>
        <p:spPr/>
        <p:txBody>
          <a:bodyPr/>
          <a:lstStyle/>
          <a:p>
            <a:fld id="{EAF900B6-385C-4DC5-8E32-F0C92E3420BF}" type="datetimeFigureOut">
              <a:rPr lang="en-GB" smtClean="0"/>
              <a:t>08/04/2025</a:t>
            </a:fld>
            <a:endParaRPr lang="en-GB"/>
          </a:p>
        </p:txBody>
      </p:sp>
      <p:sp>
        <p:nvSpPr>
          <p:cNvPr id="5" name="Footer Placeholder 4">
            <a:extLst>
              <a:ext uri="{FF2B5EF4-FFF2-40B4-BE49-F238E27FC236}">
                <a16:creationId xmlns:a16="http://schemas.microsoft.com/office/drawing/2014/main" id="{08717970-A08A-4A71-A19E-56BB345A62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F67A92-C775-49BE-9F17-3F9337C0795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448124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1878-B5A1-4574-9746-359B5D03E0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F30141-09DC-4F96-A7DF-48DE8EBD7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D65FB2-BEBB-4450-B42A-B19AE1A1FB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029A5F2-D4E3-4289-9167-D68C6974B92E}"/>
              </a:ext>
            </a:extLst>
          </p:cNvPr>
          <p:cNvSpPr>
            <a:spLocks noGrp="1"/>
          </p:cNvSpPr>
          <p:nvPr>
            <p:ph type="dt" sz="half" idx="10"/>
          </p:nvPr>
        </p:nvSpPr>
        <p:spPr/>
        <p:txBody>
          <a:bodyPr/>
          <a:lstStyle/>
          <a:p>
            <a:fld id="{EAF900B6-385C-4DC5-8E32-F0C92E3420BF}" type="datetimeFigureOut">
              <a:rPr lang="en-GB" smtClean="0"/>
              <a:t>08/04/2025</a:t>
            </a:fld>
            <a:endParaRPr lang="en-GB"/>
          </a:p>
        </p:txBody>
      </p:sp>
      <p:sp>
        <p:nvSpPr>
          <p:cNvPr id="6" name="Footer Placeholder 5">
            <a:extLst>
              <a:ext uri="{FF2B5EF4-FFF2-40B4-BE49-F238E27FC236}">
                <a16:creationId xmlns:a16="http://schemas.microsoft.com/office/drawing/2014/main" id="{C42D8F3C-CD15-493C-B519-B3E161E834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8593A2-920A-4E64-BC8A-DDF7D626B07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72938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3B1F1-6DB4-4CF1-A940-75261E2F2D3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B3D54E-FB98-4696-BD50-0BD5D1169A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ECBD50-89A6-4B3B-9AB9-B5F2F14778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79B3B2-8CD4-4A2D-8DE2-DA6F55F0B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37F3F9-DDB0-43BC-B183-E80C6917A7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305C713-7F97-4FFF-8E66-906964D33F71}"/>
              </a:ext>
            </a:extLst>
          </p:cNvPr>
          <p:cNvSpPr>
            <a:spLocks noGrp="1"/>
          </p:cNvSpPr>
          <p:nvPr>
            <p:ph type="dt" sz="half" idx="10"/>
          </p:nvPr>
        </p:nvSpPr>
        <p:spPr/>
        <p:txBody>
          <a:bodyPr/>
          <a:lstStyle/>
          <a:p>
            <a:fld id="{EAF900B6-385C-4DC5-8E32-F0C92E3420BF}" type="datetimeFigureOut">
              <a:rPr lang="en-GB" smtClean="0"/>
              <a:t>08/04/2025</a:t>
            </a:fld>
            <a:endParaRPr lang="en-GB"/>
          </a:p>
        </p:txBody>
      </p:sp>
      <p:sp>
        <p:nvSpPr>
          <p:cNvPr id="8" name="Footer Placeholder 7">
            <a:extLst>
              <a:ext uri="{FF2B5EF4-FFF2-40B4-BE49-F238E27FC236}">
                <a16:creationId xmlns:a16="http://schemas.microsoft.com/office/drawing/2014/main" id="{900A3A54-8F77-4D90-95AA-B49E5107FD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7A27B46-E086-47F7-82C7-3C192366536D}"/>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17032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7A34-07A6-4314-8AB1-5A3052CDF2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034F564-CC01-48D2-9948-CB01CEA1F5AF}"/>
              </a:ext>
            </a:extLst>
          </p:cNvPr>
          <p:cNvSpPr>
            <a:spLocks noGrp="1"/>
          </p:cNvSpPr>
          <p:nvPr>
            <p:ph type="dt" sz="half" idx="10"/>
          </p:nvPr>
        </p:nvSpPr>
        <p:spPr/>
        <p:txBody>
          <a:bodyPr/>
          <a:lstStyle/>
          <a:p>
            <a:fld id="{EAF900B6-385C-4DC5-8E32-F0C92E3420BF}" type="datetimeFigureOut">
              <a:rPr lang="en-GB" smtClean="0"/>
              <a:t>08/04/2025</a:t>
            </a:fld>
            <a:endParaRPr lang="en-GB"/>
          </a:p>
        </p:txBody>
      </p:sp>
      <p:sp>
        <p:nvSpPr>
          <p:cNvPr id="4" name="Footer Placeholder 3">
            <a:extLst>
              <a:ext uri="{FF2B5EF4-FFF2-40B4-BE49-F238E27FC236}">
                <a16:creationId xmlns:a16="http://schemas.microsoft.com/office/drawing/2014/main" id="{C75D6748-730E-4F9C-AB9D-74FEC224B1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5EB3F7C-6C38-40B5-9BCD-40BA0DC7BA23}"/>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53140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3A0275-2641-4B2A-88A9-6A46B7A605BD}"/>
              </a:ext>
            </a:extLst>
          </p:cNvPr>
          <p:cNvSpPr>
            <a:spLocks noGrp="1"/>
          </p:cNvSpPr>
          <p:nvPr>
            <p:ph type="dt" sz="half" idx="10"/>
          </p:nvPr>
        </p:nvSpPr>
        <p:spPr/>
        <p:txBody>
          <a:bodyPr/>
          <a:lstStyle/>
          <a:p>
            <a:fld id="{EAF900B6-385C-4DC5-8E32-F0C92E3420BF}" type="datetimeFigureOut">
              <a:rPr lang="en-GB" smtClean="0"/>
              <a:t>08/04/2025</a:t>
            </a:fld>
            <a:endParaRPr lang="en-GB"/>
          </a:p>
        </p:txBody>
      </p:sp>
      <p:sp>
        <p:nvSpPr>
          <p:cNvPr id="3" name="Footer Placeholder 2">
            <a:extLst>
              <a:ext uri="{FF2B5EF4-FFF2-40B4-BE49-F238E27FC236}">
                <a16:creationId xmlns:a16="http://schemas.microsoft.com/office/drawing/2014/main" id="{3D05390E-2C14-45CE-9EB6-7760F2D343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ADCC4C-42DB-4047-9C19-17AEC992B1C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178167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D0132-769B-4FD0-A009-B0AA3C81C3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5767CB-4BBE-4277-A43B-41FEA1BAEB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50807E-6BAC-4A4E-B26F-72525B8C7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B2EED1-ECC1-4B25-B727-1A8BF923465E}"/>
              </a:ext>
            </a:extLst>
          </p:cNvPr>
          <p:cNvSpPr>
            <a:spLocks noGrp="1"/>
          </p:cNvSpPr>
          <p:nvPr>
            <p:ph type="dt" sz="half" idx="10"/>
          </p:nvPr>
        </p:nvSpPr>
        <p:spPr/>
        <p:txBody>
          <a:bodyPr/>
          <a:lstStyle/>
          <a:p>
            <a:fld id="{EAF900B6-385C-4DC5-8E32-F0C92E3420BF}" type="datetimeFigureOut">
              <a:rPr lang="en-GB" smtClean="0"/>
              <a:t>08/04/2025</a:t>
            </a:fld>
            <a:endParaRPr lang="en-GB"/>
          </a:p>
        </p:txBody>
      </p:sp>
      <p:sp>
        <p:nvSpPr>
          <p:cNvPr id="6" name="Footer Placeholder 5">
            <a:extLst>
              <a:ext uri="{FF2B5EF4-FFF2-40B4-BE49-F238E27FC236}">
                <a16:creationId xmlns:a16="http://schemas.microsoft.com/office/drawing/2014/main" id="{F33CD62C-73D3-4B95-930D-4D0CC0F0B1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B76B0A-1ABE-4C89-A43D-792C300B4BA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5575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CE276-BFD2-4317-9F7D-820E55B2A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5C4B689-AF38-49ED-8E2C-D096FB7CEF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EAC1F23-65A0-4114-900A-B81A6317B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4F930C-45A3-4EBB-A8D4-B5492204BDD3}"/>
              </a:ext>
            </a:extLst>
          </p:cNvPr>
          <p:cNvSpPr>
            <a:spLocks noGrp="1"/>
          </p:cNvSpPr>
          <p:nvPr>
            <p:ph type="dt" sz="half" idx="10"/>
          </p:nvPr>
        </p:nvSpPr>
        <p:spPr/>
        <p:txBody>
          <a:bodyPr/>
          <a:lstStyle/>
          <a:p>
            <a:fld id="{EAF900B6-385C-4DC5-8E32-F0C92E3420BF}" type="datetimeFigureOut">
              <a:rPr lang="en-GB" smtClean="0"/>
              <a:t>08/04/2025</a:t>
            </a:fld>
            <a:endParaRPr lang="en-GB"/>
          </a:p>
        </p:txBody>
      </p:sp>
      <p:sp>
        <p:nvSpPr>
          <p:cNvPr id="6" name="Footer Placeholder 5">
            <a:extLst>
              <a:ext uri="{FF2B5EF4-FFF2-40B4-BE49-F238E27FC236}">
                <a16:creationId xmlns:a16="http://schemas.microsoft.com/office/drawing/2014/main" id="{77622799-065F-47A0-ADBE-1686AAFA71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EB183-856B-4FCB-AD18-D56FD2AB389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17527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6D6766-A842-4601-9C88-318962CDB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C9623D-8633-4B88-97AA-C35307D5F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B883C5-1CAD-4A1A-8AB2-991706BE8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900B6-385C-4DC5-8E32-F0C92E3420BF}" type="datetimeFigureOut">
              <a:rPr lang="en-GB" smtClean="0"/>
              <a:t>08/04/2025</a:t>
            </a:fld>
            <a:endParaRPr lang="en-GB"/>
          </a:p>
        </p:txBody>
      </p:sp>
      <p:sp>
        <p:nvSpPr>
          <p:cNvPr id="5" name="Footer Placeholder 4">
            <a:extLst>
              <a:ext uri="{FF2B5EF4-FFF2-40B4-BE49-F238E27FC236}">
                <a16:creationId xmlns:a16="http://schemas.microsoft.com/office/drawing/2014/main" id="{BDB3C36A-C52F-409E-B834-2484AF8F5C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FE39D12-F101-4A6E-96CE-96FB19856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6FD3F-F4EA-48E7-8E09-13E2432010E0}" type="slidenum">
              <a:rPr lang="en-GB" smtClean="0"/>
              <a:t>‹#›</a:t>
            </a:fld>
            <a:endParaRPr lang="en-GB"/>
          </a:p>
        </p:txBody>
      </p:sp>
    </p:spTree>
    <p:extLst>
      <p:ext uri="{BB962C8B-B14F-4D97-AF65-F5344CB8AC3E}">
        <p14:creationId xmlns:p14="http://schemas.microsoft.com/office/powerpoint/2010/main" val="3674241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7"/>
            </p:custDataLst>
          </p:nvPr>
        </p:nvGraphicFramePr>
        <p:xfrm>
          <a:off x="2118" y="2119"/>
          <a:ext cx="2117" cy="2117"/>
        </p:xfrm>
        <a:graphic>
          <a:graphicData uri="http://schemas.openxmlformats.org/presentationml/2006/ole">
            <mc:AlternateContent xmlns:mc="http://schemas.openxmlformats.org/markup-compatibility/2006">
              <mc:Choice xmlns:v="urn:schemas-microsoft-com:vml" Requires="v">
                <p:oleObj name="think-cell Slide" r:id="rId9" imgW="408" imgH="408" progId="TCLayout.ActiveDocument.1">
                  <p:embed/>
                </p:oleObj>
              </mc:Choice>
              <mc:Fallback>
                <p:oleObj name="think-cell Slide" r:id="rId9" imgW="408" imgH="408" progId="TCLayout.ActiveDocument.1">
                  <p:embed/>
                  <p:pic>
                    <p:nvPicPr>
                      <p:cNvPr id="7" name="Object 6" hidden="1"/>
                      <p:cNvPicPr/>
                      <p:nvPr/>
                    </p:nvPicPr>
                    <p:blipFill>
                      <a:blip r:embed="rId10"/>
                      <a:stretch>
                        <a:fillRect/>
                      </a:stretch>
                    </p:blipFill>
                    <p:spPr>
                      <a:xfrm>
                        <a:off x="2118" y="2119"/>
                        <a:ext cx="2117" cy="2117"/>
                      </a:xfrm>
                      <a:prstGeom prst="rect">
                        <a:avLst/>
                      </a:prstGeom>
                    </p:spPr>
                  </p:pic>
                </p:oleObj>
              </mc:Fallback>
            </mc:AlternateContent>
          </a:graphicData>
        </a:graphic>
      </p:graphicFrame>
      <p:sp>
        <p:nvSpPr>
          <p:cNvPr id="4" name="Rectangle 3" hidden="1"/>
          <p:cNvSpPr/>
          <p:nvPr userDrawn="1">
            <p:custDataLst>
              <p:tags r:id="rId8"/>
            </p:custDataLst>
          </p:nvPr>
        </p:nvSpPr>
        <p:spPr>
          <a:xfrm>
            <a:off x="0" y="1"/>
            <a:ext cx="211667" cy="21166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endParaRPr lang="en-GB" sz="2800" b="1" i="0" baseline="0">
              <a:latin typeface="NBS Medium" panose="020B0603030303020204"/>
              <a:ea typeface="+mj-ea"/>
              <a:sym typeface="NBS Medium" panose="020B0603030303020204"/>
            </a:endParaRPr>
          </a:p>
        </p:txBody>
      </p:sp>
      <p:sp>
        <p:nvSpPr>
          <p:cNvPr id="2" name="Title Placeholder 1"/>
          <p:cNvSpPr>
            <a:spLocks noGrp="1"/>
          </p:cNvSpPr>
          <p:nvPr>
            <p:ph type="title"/>
          </p:nvPr>
        </p:nvSpPr>
        <p:spPr>
          <a:xfrm>
            <a:off x="480000" y="336000"/>
            <a:ext cx="10655832" cy="432000"/>
          </a:xfrm>
          <a:prstGeom prst="rect">
            <a:avLst/>
          </a:prstGeom>
        </p:spPr>
        <p:txBody>
          <a:bodyPr vert="horz" lIns="0" tIns="0" rIns="91440" bIns="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480000" y="1239632"/>
            <a:ext cx="11328000" cy="505057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479999" y="6528000"/>
            <a:ext cx="9587639" cy="330000"/>
          </a:xfrm>
          <a:prstGeom prst="rect">
            <a:avLst/>
          </a:prstGeom>
        </p:spPr>
        <p:txBody>
          <a:bodyPr vert="horz" lIns="0" tIns="0" rIns="0" bIns="0" rtlCol="0" anchor="ctr" anchorCtr="0"/>
          <a:lstStyle>
            <a:lvl1pPr algn="l">
              <a:defRPr sz="1200" b="0" i="0">
                <a:solidFill>
                  <a:schemeClr val="accent6">
                    <a:lumMod val="65000"/>
                    <a:lumOff val="35000"/>
                  </a:schemeClr>
                </a:solidFill>
                <a:latin typeface="NBS Light" pitchFamily="2" charset="0"/>
              </a:defRPr>
            </a:lvl1pPr>
          </a:lstStyle>
          <a:p>
            <a:endParaRPr lang="en-US"/>
          </a:p>
        </p:txBody>
      </p:sp>
      <p:sp>
        <p:nvSpPr>
          <p:cNvPr id="6" name="Slide Number Placeholder 5"/>
          <p:cNvSpPr>
            <a:spLocks noGrp="1"/>
          </p:cNvSpPr>
          <p:nvPr>
            <p:ph type="sldNum" sz="quarter" idx="4"/>
          </p:nvPr>
        </p:nvSpPr>
        <p:spPr>
          <a:xfrm>
            <a:off x="11135832" y="384000"/>
            <a:ext cx="672168" cy="384000"/>
          </a:xfrm>
          <a:prstGeom prst="rect">
            <a:avLst/>
          </a:prstGeom>
        </p:spPr>
        <p:txBody>
          <a:bodyPr vert="horz" lIns="0" tIns="0" rIns="0" bIns="0" rtlCol="0" anchor="t" anchorCtr="0"/>
          <a:lstStyle>
            <a:lvl1pPr algn="r">
              <a:defRPr sz="2000" b="0" i="0">
                <a:solidFill>
                  <a:schemeClr val="tx1"/>
                </a:solidFill>
                <a:latin typeface="NBS Light" pitchFamily="2" charset="0"/>
              </a:defRPr>
            </a:lvl1pPr>
          </a:lstStyle>
          <a:p>
            <a:fld id="{2E9A4987-E228-4949-89FA-A71A39C61D9B}" type="slidenum">
              <a:rPr lang="en-US" smtClean="0"/>
              <a:pPr/>
              <a:t>‹#›</a:t>
            </a:fld>
            <a:endParaRPr lang="en-US"/>
          </a:p>
        </p:txBody>
      </p:sp>
      <p:sp>
        <p:nvSpPr>
          <p:cNvPr id="8" name="MSIPCMContentMarking" descr="{&quot;HashCode&quot;:1035896477,&quot;Placement&quot;:&quot;Header&quot;,&quot;Top&quot;:0.0,&quot;Left&quot;:0.0,&quot;SlideWidth&quot;:720,&quot;SlideHeight&quot;:405}">
            <a:extLst>
              <a:ext uri="{FF2B5EF4-FFF2-40B4-BE49-F238E27FC236}">
                <a16:creationId xmlns:a16="http://schemas.microsoft.com/office/drawing/2014/main" id="{090FBF36-2B17-476F-9264-21720D7AEA04}"/>
              </a:ext>
            </a:extLst>
          </p:cNvPr>
          <p:cNvSpPr txBox="1"/>
          <p:nvPr userDrawn="1"/>
        </p:nvSpPr>
        <p:spPr>
          <a:xfrm>
            <a:off x="1" y="0"/>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
        <p:nvSpPr>
          <p:cNvPr id="9" name="MSIPCMContentMarking" descr="{&quot;HashCode&quot;:1060034046,&quot;Placement&quot;:&quot;Footer&quot;,&quot;Top&quot;:384.343,&quot;Left&quot;:0.0,&quot;SlideWidth&quot;:720,&quot;SlideHeight&quot;:405}">
            <a:extLst>
              <a:ext uri="{FF2B5EF4-FFF2-40B4-BE49-F238E27FC236}">
                <a16:creationId xmlns:a16="http://schemas.microsoft.com/office/drawing/2014/main" id="{04BCA9A4-E6CB-4403-9565-D2E38FA58E6A}"/>
              </a:ext>
            </a:extLst>
          </p:cNvPr>
          <p:cNvSpPr txBox="1"/>
          <p:nvPr userDrawn="1"/>
        </p:nvSpPr>
        <p:spPr>
          <a:xfrm>
            <a:off x="1" y="6508208"/>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Tree>
    <p:extLst>
      <p:ext uri="{BB962C8B-B14F-4D97-AF65-F5344CB8AC3E}">
        <p14:creationId xmlns:p14="http://schemas.microsoft.com/office/powerpoint/2010/main" val="3435449306"/>
      </p:ext>
    </p:extLst>
  </p:cSld>
  <p:clrMap bg1="lt1" tx1="dk1" bg2="lt2" tx2="dk2" accent1="accent1" accent2="accent2" accent3="accent3" accent4="accent4" accent5="accent5" accent6="accent6" hlink="hlink" folHlink="folHlink"/>
  <p:sldLayoutIdLst>
    <p:sldLayoutId id="2147483706" r:id="rId1"/>
    <p:sldLayoutId id="2147483679" r:id="rId2"/>
    <p:sldLayoutId id="2147483707" r:id="rId3"/>
    <p:sldLayoutId id="2147483711" r:id="rId4"/>
    <p:sldLayoutId id="2147483674" r:id="rId5"/>
  </p:sldLayoutIdLst>
  <p:hf hdr="0" ftr="0" dt="0"/>
  <p:txStyles>
    <p:titleStyle>
      <a:lvl1pPr algn="l" defTabSz="457200" rtl="0" eaLnBrk="1" latinLnBrk="0" hangingPunct="1">
        <a:lnSpc>
          <a:spcPct val="90000"/>
        </a:lnSpc>
        <a:spcBef>
          <a:spcPct val="0"/>
        </a:spcBef>
        <a:buNone/>
        <a:defRPr sz="2100" b="1" i="0" kern="1200" baseline="0">
          <a:solidFill>
            <a:schemeClr val="tx1"/>
          </a:solidFill>
          <a:latin typeface="NBS Medium" pitchFamily="2" charset="0"/>
          <a:ea typeface="+mj-ea"/>
          <a:cs typeface="NBS Medium" pitchFamily="2" charset="0"/>
        </a:defRPr>
      </a:lvl1pPr>
    </p:titleStyle>
    <p:bodyStyle>
      <a:lvl1pPr marL="0" indent="0" algn="l" defTabSz="457200" rtl="0" eaLnBrk="1" latinLnBrk="0" hangingPunct="1">
        <a:lnSpc>
          <a:spcPct val="110000"/>
        </a:lnSpc>
        <a:spcBef>
          <a:spcPts val="300"/>
        </a:spcBef>
        <a:spcAft>
          <a:spcPts val="0"/>
        </a:spcAft>
        <a:buClr>
          <a:schemeClr val="tx2"/>
        </a:buClr>
        <a:buSzPct val="120000"/>
        <a:buFontTx/>
        <a:buNone/>
        <a:defRPr sz="1400" b="1" i="0" kern="1200" baseline="0">
          <a:solidFill>
            <a:schemeClr val="bg2"/>
          </a:solidFill>
          <a:latin typeface="NBS Light"/>
          <a:ea typeface="+mn-ea"/>
          <a:cs typeface="NBS Light"/>
        </a:defRPr>
      </a:lvl1pPr>
      <a:lvl2pPr marL="4763" indent="0" algn="l" defTabSz="457200" rtl="0" eaLnBrk="1" latinLnBrk="0" hangingPunct="1">
        <a:lnSpc>
          <a:spcPct val="110000"/>
        </a:lnSpc>
        <a:spcBef>
          <a:spcPts val="300"/>
        </a:spcBef>
        <a:spcAft>
          <a:spcPts val="0"/>
        </a:spcAft>
        <a:buClr>
          <a:schemeClr val="tx2"/>
        </a:buClr>
        <a:buSzPct val="120000"/>
        <a:buFontTx/>
        <a:buNone/>
        <a:tabLst/>
        <a:defRPr sz="1400" b="0" i="0" kern="1200" baseline="0">
          <a:solidFill>
            <a:schemeClr val="accent6">
              <a:lumMod val="65000"/>
              <a:lumOff val="35000"/>
            </a:schemeClr>
          </a:solidFill>
          <a:latin typeface="NBS Light"/>
          <a:ea typeface="+mn-ea"/>
          <a:cs typeface="NBS Light"/>
        </a:defRPr>
      </a:lvl2pPr>
      <a:lvl3pPr marL="144000" indent="-144000" algn="l" defTabSz="457200" rtl="0" eaLnBrk="1" latinLnBrk="0" hangingPunct="1">
        <a:lnSpc>
          <a:spcPct val="110000"/>
        </a:lnSpc>
        <a:spcBef>
          <a:spcPts val="300"/>
        </a:spcBef>
        <a:spcAft>
          <a:spcPts val="0"/>
        </a:spcAft>
        <a:buClr>
          <a:schemeClr val="tx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3pPr>
      <a:lvl4pPr marL="144000" indent="-144000" algn="l" defTabSz="457200" rtl="0" eaLnBrk="1" latinLnBrk="0" hangingPunct="1">
        <a:lnSpc>
          <a:spcPct val="110000"/>
        </a:lnSpc>
        <a:spcBef>
          <a:spcPts val="300"/>
        </a:spcBef>
        <a:spcAft>
          <a:spcPts val="0"/>
        </a:spcAft>
        <a:buClr>
          <a:schemeClr val="bg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4pPr>
      <a:lvl5pPr marL="4763" indent="0" algn="l" defTabSz="457200" rtl="0" eaLnBrk="1" latinLnBrk="0" hangingPunct="1">
        <a:lnSpc>
          <a:spcPct val="110000"/>
        </a:lnSpc>
        <a:spcBef>
          <a:spcPts val="300"/>
        </a:spcBef>
        <a:spcAft>
          <a:spcPts val="0"/>
        </a:spcAft>
        <a:buFontTx/>
        <a:buNone/>
        <a:tabLst/>
        <a:defRPr sz="1000" b="0" i="0" kern="1200" baseline="0">
          <a:solidFill>
            <a:schemeClr val="accent6">
              <a:lumMod val="65000"/>
              <a:lumOff val="35000"/>
            </a:schemeClr>
          </a:solidFill>
          <a:latin typeface="NBS Light"/>
          <a:ea typeface="+mn-ea"/>
          <a:cs typeface="NB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hyperlink" Target="https://ngsu.org.uk/" TargetMode="External"/><Relationship Id="rId5" Type="http://schemas.openxmlformats.org/officeDocument/2006/relationships/image" Target="../media/image22.jpe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2862322"/>
          </a:xfrm>
          <a:prstGeom prst="rect">
            <a:avLst/>
          </a:prstGeom>
          <a:noFill/>
        </p:spPr>
        <p:txBody>
          <a:bodyPr wrap="square" rtlCol="0">
            <a:spAutoFit/>
          </a:bodyPr>
          <a:lstStyle/>
          <a:p>
            <a:pPr algn="ctr"/>
            <a:r>
              <a:rPr lang="en-GB" sz="6000" b="1">
                <a:solidFill>
                  <a:srgbClr val="1B3D69"/>
                </a:solidFill>
              </a:rPr>
              <a:t>Introducing</a:t>
            </a:r>
          </a:p>
          <a:p>
            <a:pPr algn="ctr"/>
            <a:r>
              <a:rPr lang="en-GB" sz="6000" b="1">
                <a:solidFill>
                  <a:srgbClr val="1B3D69"/>
                </a:solidFill>
              </a:rPr>
              <a:t>Nationwide Group Staff Union</a:t>
            </a:r>
          </a:p>
          <a:p>
            <a:endParaRPr lang="en-GB" sz="6000"/>
          </a:p>
        </p:txBody>
      </p:sp>
    </p:spTree>
    <p:extLst>
      <p:ext uri="{BB962C8B-B14F-4D97-AF65-F5344CB8AC3E}">
        <p14:creationId xmlns:p14="http://schemas.microsoft.com/office/powerpoint/2010/main" val="412133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Member Benefits -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3970318"/>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Extras</a:t>
            </a:r>
          </a:p>
          <a:p>
            <a:pPr eaLnBrk="1" hangingPunct="1">
              <a:spcBef>
                <a:spcPts val="1000"/>
              </a:spcBef>
            </a:pPr>
            <a:r>
              <a:rPr lang="en-GB" altLang="en-US" sz="2000" dirty="0">
                <a:solidFill>
                  <a:schemeClr val="tx1"/>
                </a:solidFill>
                <a:latin typeface="Arial" panose="020B0604020202020204" pitchFamily="34" charset="0"/>
                <a:sym typeface="Arial" panose="020B0604020202020204" pitchFamily="34" charset="0"/>
              </a:rPr>
              <a:t>NGSU Extras is designed to help you make the most of your membership by providing a great package of savings with some of the best names on the high street and other fantastic offers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Cinema Tickets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Gym Membership</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Theme Park Tickets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Instant Discounts including Just Eat and Deliveroo </a:t>
            </a:r>
          </a:p>
          <a:p>
            <a:pPr marL="800100" lvl="1" indent="-342900">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now available via an App so you always have access!</a:t>
            </a:r>
          </a:p>
          <a:p>
            <a:pPr marL="285750" indent="-285750">
              <a:buFont typeface="Arial" panose="020B0604020202020204" pitchFamily="34" charset="0"/>
              <a:buChar char="•"/>
            </a:pPr>
            <a:endParaRPr lang="en-US" dirty="0"/>
          </a:p>
        </p:txBody>
      </p:sp>
      <p:pic>
        <p:nvPicPr>
          <p:cNvPr id="5" name="Picture 4" descr="A picture containing logo&#10;&#10;Description automatically generated">
            <a:extLst>
              <a:ext uri="{FF2B5EF4-FFF2-40B4-BE49-F238E27FC236}">
                <a16:creationId xmlns:a16="http://schemas.microsoft.com/office/drawing/2014/main" id="{6C1C0BC9-E456-485D-9FE1-D35392597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pic>
        <p:nvPicPr>
          <p:cNvPr id="10" name="Picture 9" descr="A person holding a phone&#10;&#10;Description automatically generated with low confidence">
            <a:extLst>
              <a:ext uri="{FF2B5EF4-FFF2-40B4-BE49-F238E27FC236}">
                <a16:creationId xmlns:a16="http://schemas.microsoft.com/office/drawing/2014/main" id="{ED280568-11EC-4B21-87BF-9715D85C5CCD}"/>
              </a:ext>
            </a:extLst>
          </p:cNvPr>
          <p:cNvPicPr>
            <a:picLocks noChangeAspect="1"/>
          </p:cNvPicPr>
          <p:nvPr/>
        </p:nvPicPr>
        <p:blipFill>
          <a:blip r:embed="rId5"/>
          <a:stretch>
            <a:fillRect/>
          </a:stretch>
        </p:blipFill>
        <p:spPr>
          <a:xfrm>
            <a:off x="8811761" y="3117822"/>
            <a:ext cx="2190750" cy="1771650"/>
          </a:xfrm>
          <a:prstGeom prst="rect">
            <a:avLst/>
          </a:prstGeom>
        </p:spPr>
      </p:pic>
    </p:spTree>
    <p:extLst>
      <p:ext uri="{BB962C8B-B14F-4D97-AF65-F5344CB8AC3E}">
        <p14:creationId xmlns:p14="http://schemas.microsoft.com/office/powerpoint/2010/main" val="2992080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NGSU Extras</a:t>
            </a:r>
            <a:endParaRPr lang="en-GB" sz="2400">
              <a:latin typeface="Tahoma" panose="020B0604030504040204" pitchFamily="34" charset="0"/>
            </a:endParaRPr>
          </a:p>
        </p:txBody>
      </p:sp>
      <p:pic>
        <p:nvPicPr>
          <p:cNvPr id="11" name="Picture 10" descr="A picture containing logo&#10;&#10;Description automatically generated">
            <a:extLst>
              <a:ext uri="{FF2B5EF4-FFF2-40B4-BE49-F238E27FC236}">
                <a16:creationId xmlns:a16="http://schemas.microsoft.com/office/drawing/2014/main" id="{C036E1AF-5396-4CF3-80F7-B69F00CCF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graphicFrame>
        <p:nvGraphicFramePr>
          <p:cNvPr id="14" name="Table 13">
            <a:extLst>
              <a:ext uri="{FF2B5EF4-FFF2-40B4-BE49-F238E27FC236}">
                <a16:creationId xmlns:a16="http://schemas.microsoft.com/office/drawing/2014/main" id="{C9330C5D-D702-4066-8F02-8533FA9E8B76}"/>
              </a:ext>
            </a:extLst>
          </p:cNvPr>
          <p:cNvGraphicFramePr>
            <a:graphicFrameLocks noGrp="1"/>
          </p:cNvGraphicFramePr>
          <p:nvPr>
            <p:extLst>
              <p:ext uri="{D42A27DB-BD31-4B8C-83A1-F6EECF244321}">
                <p14:modId xmlns:p14="http://schemas.microsoft.com/office/powerpoint/2010/main" val="1028833268"/>
              </p:ext>
            </p:extLst>
          </p:nvPr>
        </p:nvGraphicFramePr>
        <p:xfrm>
          <a:off x="639027" y="1694491"/>
          <a:ext cx="7122489" cy="3212544"/>
        </p:xfrm>
        <a:graphic>
          <a:graphicData uri="http://schemas.openxmlformats.org/drawingml/2006/table">
            <a:tbl>
              <a:tblPr firstRow="1" firstCol="1" bandRow="1"/>
              <a:tblGrid>
                <a:gridCol w="1547963">
                  <a:extLst>
                    <a:ext uri="{9D8B030D-6E8A-4147-A177-3AD203B41FA5}">
                      <a16:colId xmlns:a16="http://schemas.microsoft.com/office/drawing/2014/main" val="2697611194"/>
                    </a:ext>
                  </a:extLst>
                </a:gridCol>
                <a:gridCol w="837741">
                  <a:extLst>
                    <a:ext uri="{9D8B030D-6E8A-4147-A177-3AD203B41FA5}">
                      <a16:colId xmlns:a16="http://schemas.microsoft.com/office/drawing/2014/main" val="3066804912"/>
                    </a:ext>
                  </a:extLst>
                </a:gridCol>
                <a:gridCol w="1700744">
                  <a:extLst>
                    <a:ext uri="{9D8B030D-6E8A-4147-A177-3AD203B41FA5}">
                      <a16:colId xmlns:a16="http://schemas.microsoft.com/office/drawing/2014/main" val="235305116"/>
                    </a:ext>
                  </a:extLst>
                </a:gridCol>
                <a:gridCol w="668071">
                  <a:extLst>
                    <a:ext uri="{9D8B030D-6E8A-4147-A177-3AD203B41FA5}">
                      <a16:colId xmlns:a16="http://schemas.microsoft.com/office/drawing/2014/main" val="164011238"/>
                    </a:ext>
                  </a:extLst>
                </a:gridCol>
                <a:gridCol w="1717485">
                  <a:extLst>
                    <a:ext uri="{9D8B030D-6E8A-4147-A177-3AD203B41FA5}">
                      <a16:colId xmlns:a16="http://schemas.microsoft.com/office/drawing/2014/main" val="3421470075"/>
                    </a:ext>
                  </a:extLst>
                </a:gridCol>
                <a:gridCol w="650485">
                  <a:extLst>
                    <a:ext uri="{9D8B030D-6E8A-4147-A177-3AD203B41FA5}">
                      <a16:colId xmlns:a16="http://schemas.microsoft.com/office/drawing/2014/main" val="781191850"/>
                    </a:ext>
                  </a:extLst>
                </a:gridCol>
              </a:tblGrid>
              <a:tr h="195405">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Adidas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Harvester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Primark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95716723"/>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All Bar One</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Google Play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River Island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535134731"/>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Argos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H&amp;M</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Sainsbury’s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73055578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Asda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 Samuel</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Spotify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611759655"/>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Ask Italian</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8</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Halfords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Starbucks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11%</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021617456"/>
                  </a:ext>
                </a:extLst>
              </a:tr>
              <a:tr h="232540">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latin typeface="Calibri" panose="020F0502020204030204" pitchFamily="34" charset="0"/>
                          <a:ea typeface="MS PGothic" panose="020B0600070205080204" pitchFamily="34" charset="-128"/>
                          <a:cs typeface="Times New Roman" panose="02020603050405020304" pitchFamily="18" charset="0"/>
                        </a:rPr>
                        <a:t>Home Sense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Swarovski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317506082"/>
                  </a:ext>
                </a:extLst>
              </a:tr>
              <a:tr h="233616">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B&amp;Q</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Iceland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TK Maxx</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188914682"/>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Beer 52</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Just Eat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Toby Carvey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774597544"/>
                  </a:ext>
                </a:extLst>
              </a:tr>
              <a:tr h="23773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Boohoo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IKEA</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Tesco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053848806"/>
                  </a:ext>
                </a:extLst>
              </a:tr>
              <a:tr h="22538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British Pub Cards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M&amp;S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Entertainer</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71043073"/>
                  </a:ext>
                </a:extLst>
              </a:tr>
              <a:tr h="212251">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Clarks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Mango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White Company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44614424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Costa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Morrisons &amp; fuel card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Uber Eats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03016057"/>
                  </a:ext>
                </a:extLst>
              </a:tr>
              <a:tr h="221422">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err="1">
                          <a:solidFill>
                            <a:sysClr val="windowText" lastClr="000000"/>
                          </a:solidFill>
                          <a:effectLst/>
                        </a:rPr>
                        <a:t>Currys</a:t>
                      </a:r>
                      <a:r>
                        <a:rPr lang="en-GB" sz="1100" b="0" dirty="0">
                          <a:solidFill>
                            <a:sysClr val="windowText" lastClr="000000"/>
                          </a:solidFill>
                          <a:effectLst/>
                        </a:rPr>
                        <a:t> PC world</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New Look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solidFill>
                            <a:schemeClr val="dk1"/>
                          </a:solidFill>
                          <a:effectLst/>
                          <a:latin typeface="Calibri" panose="020F0502020204030204" pitchFamily="34" charset="0"/>
                          <a:ea typeface="MS PGothic" panose="020B0600070205080204" pitchFamily="34" charset="-128"/>
                          <a:cs typeface="Times New Roman" panose="02020603050405020304" pitchFamily="18" charset="0"/>
                        </a:rPr>
                        <a:t>Miller &amp; Carter</a:t>
                      </a:r>
                      <a:endParaRPr lang="en-GB" sz="1100" dirty="0">
                        <a:solidFill>
                          <a:schemeClr val="dk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163323588"/>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Deliveroo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latin typeface="Calibri" panose="020F0502020204030204" pitchFamily="34" charset="0"/>
                          <a:ea typeface="MS PGothic" panose="020B0600070205080204" pitchFamily="34" charset="-128"/>
                          <a:cs typeface="Times New Roman" panose="02020603050405020304" pitchFamily="18" charset="0"/>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Nike</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Zizzi</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65974639"/>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Foot locker</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Pizza Hut</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320475751"/>
                  </a:ext>
                </a:extLst>
              </a:tr>
            </a:tbl>
          </a:graphicData>
        </a:graphic>
      </p:graphicFrame>
      <p:pic>
        <p:nvPicPr>
          <p:cNvPr id="15" name="Picture 14" descr="A person holding a phone&#10;&#10;Description automatically generated with low confidence">
            <a:extLst>
              <a:ext uri="{FF2B5EF4-FFF2-40B4-BE49-F238E27FC236}">
                <a16:creationId xmlns:a16="http://schemas.microsoft.com/office/drawing/2014/main" id="{14298F38-8001-4B9F-BF73-F284DE85D4C7}"/>
              </a:ext>
            </a:extLst>
          </p:cNvPr>
          <p:cNvPicPr>
            <a:picLocks noChangeAspect="1"/>
          </p:cNvPicPr>
          <p:nvPr/>
        </p:nvPicPr>
        <p:blipFill>
          <a:blip r:embed="rId4"/>
          <a:stretch>
            <a:fillRect/>
          </a:stretch>
        </p:blipFill>
        <p:spPr>
          <a:xfrm>
            <a:off x="9279208" y="1677180"/>
            <a:ext cx="2190750" cy="1771650"/>
          </a:xfrm>
          <a:prstGeom prst="rect">
            <a:avLst/>
          </a:prstGeom>
        </p:spPr>
      </p:pic>
      <p:sp>
        <p:nvSpPr>
          <p:cNvPr id="17" name="TextBox 16">
            <a:extLst>
              <a:ext uri="{FF2B5EF4-FFF2-40B4-BE49-F238E27FC236}">
                <a16:creationId xmlns:a16="http://schemas.microsoft.com/office/drawing/2014/main" id="{483C2338-F34B-42BD-917C-9C77A16C60F0}"/>
              </a:ext>
            </a:extLst>
          </p:cNvPr>
          <p:cNvSpPr txBox="1"/>
          <p:nvPr/>
        </p:nvSpPr>
        <p:spPr>
          <a:xfrm>
            <a:off x="595483" y="5900057"/>
            <a:ext cx="6646691" cy="923330"/>
          </a:xfrm>
          <a:prstGeom prst="rect">
            <a:avLst/>
          </a:prstGeom>
          <a:noFill/>
        </p:spPr>
        <p:txBody>
          <a:bodyPr wrap="none" rtlCol="0">
            <a:spAutoFit/>
          </a:bodyPr>
          <a:lstStyle/>
          <a:p>
            <a:r>
              <a:rPr lang="en-GB" sz="1800" i="1" dirty="0">
                <a:latin typeface="Calibri" panose="020F0502020204030204" pitchFamily="34" charset="0"/>
                <a:cs typeface="Calibri" panose="020F0502020204030204" pitchFamily="34" charset="0"/>
              </a:rPr>
              <a:t>Discounts correct as </a:t>
            </a:r>
            <a:r>
              <a:rPr lang="en-GB" i="1" dirty="0">
                <a:latin typeface="Calibri" panose="020F0502020204030204" pitchFamily="34" charset="0"/>
                <a:cs typeface="Calibri" panose="020F0502020204030204" pitchFamily="34" charset="0"/>
              </a:rPr>
              <a:t>of  17</a:t>
            </a:r>
            <a:r>
              <a:rPr lang="en-GB" i="1" baseline="30000" dirty="0">
                <a:latin typeface="Calibri" panose="020F0502020204030204" pitchFamily="34" charset="0"/>
                <a:cs typeface="Calibri" panose="020F0502020204030204" pitchFamily="34" charset="0"/>
              </a:rPr>
              <a:t>th</a:t>
            </a:r>
            <a:r>
              <a:rPr lang="en-GB" i="1" dirty="0">
                <a:latin typeface="Calibri" panose="020F0502020204030204" pitchFamily="34" charset="0"/>
                <a:cs typeface="Calibri" panose="020F0502020204030204" pitchFamily="34" charset="0"/>
              </a:rPr>
              <a:t> January 2025</a:t>
            </a:r>
            <a:r>
              <a:rPr lang="en-GB" sz="1800" i="1" dirty="0">
                <a:latin typeface="Calibri" panose="020F0502020204030204" pitchFamily="34" charset="0"/>
                <a:cs typeface="Calibri" panose="020F0502020204030204" pitchFamily="34" charset="0"/>
              </a:rPr>
              <a:t>, and are subject to change</a:t>
            </a:r>
          </a:p>
          <a:p>
            <a:r>
              <a:rPr lang="en-GB" b="1" i="1" dirty="0">
                <a:latin typeface="Calibri" panose="020F0502020204030204" pitchFamily="34" charset="0"/>
                <a:cs typeface="Calibri" panose="020F0502020204030204" pitchFamily="34" charset="0"/>
              </a:rPr>
              <a:t>Also, you can still use your loyalty cards with the retailers </a:t>
            </a:r>
          </a:p>
          <a:p>
            <a:endParaRPr lang="en-GB"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230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1" y="1514476"/>
            <a:ext cx="10495329" cy="2910156"/>
          </a:xfrm>
          <a:prstGeom prst="rect">
            <a:avLst/>
          </a:prstGeom>
          <a:noFill/>
        </p:spPr>
        <p:txBody>
          <a:bodyPr wrap="square" rtlCol="0">
            <a:spAutoFit/>
          </a:bodyPr>
          <a:lstStyle/>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AutoShape 2">
            <a:extLst>
              <a:ext uri="{FF2B5EF4-FFF2-40B4-BE49-F238E27FC236}">
                <a16:creationId xmlns:a16="http://schemas.microsoft.com/office/drawing/2014/main" id="{1147C39B-E319-1497-C1F1-CA74F016C60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descr="A blue background with text and a blue square with a blue triangle with a blue triangle with a white triangle with a blue triangle with a white triangle with a blue triangle with a white triangle with a&#10;&#10;Description automatically generated">
            <a:extLst>
              <a:ext uri="{FF2B5EF4-FFF2-40B4-BE49-F238E27FC236}">
                <a16:creationId xmlns:a16="http://schemas.microsoft.com/office/drawing/2014/main" id="{B27E2642-EEBB-BE6D-B5F2-B9E80172D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71" y="1214695"/>
            <a:ext cx="8073625" cy="5079425"/>
          </a:xfrm>
          <a:prstGeom prst="rect">
            <a:avLst/>
          </a:prstGeom>
        </p:spPr>
      </p:pic>
    </p:spTree>
    <p:extLst>
      <p:ext uri="{BB962C8B-B14F-4D97-AF65-F5344CB8AC3E}">
        <p14:creationId xmlns:p14="http://schemas.microsoft.com/office/powerpoint/2010/main" val="1306173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6277114" cy="182101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Hotpoint VIP </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Exclusive to NGSU offer savings of up to 30%. Introducing, the Hotpoint</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VIP</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offering exclusive pricing on Hotpoint, Whirlpool and Indesit products – over 850 different appliances.</a:t>
            </a: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921829" y="3721553"/>
            <a:ext cx="5084876" cy="1790234"/>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Virgin Experience Days </a:t>
            </a:r>
          </a:p>
          <a:p>
            <a:pPr eaLnBrk="1" hangingPunct="1">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teamed up with Virgin Experience Days to offer you an exclusive 15% discount on all full priced experiences. </a:t>
            </a:r>
          </a:p>
          <a:p>
            <a:pPr marL="285750" indent="-285750">
              <a:buFont typeface="Arial" panose="020B0604020202020204" pitchFamily="34" charset="0"/>
              <a:buChar char="•"/>
            </a:pPr>
            <a:endParaRPr lang="en-US"/>
          </a:p>
        </p:txBody>
      </p:sp>
      <p:pic>
        <p:nvPicPr>
          <p:cNvPr id="11" name="Picture 1">
            <a:extLst>
              <a:ext uri="{FF2B5EF4-FFF2-40B4-BE49-F238E27FC236}">
                <a16:creationId xmlns:a16="http://schemas.microsoft.com/office/drawing/2014/main" id="{4BF97E12-CED3-42FD-9A64-32A7DDD5B5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8212" y="4065485"/>
            <a:ext cx="2736376" cy="110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EC5F49A-C18B-809D-BAD3-2C9C165C7CEF}"/>
              </a:ext>
            </a:extLst>
          </p:cNvPr>
          <p:cNvPicPr>
            <a:picLocks noChangeAspect="1"/>
          </p:cNvPicPr>
          <p:nvPr/>
        </p:nvPicPr>
        <p:blipFill>
          <a:blip r:embed="rId5"/>
          <a:stretch>
            <a:fillRect/>
          </a:stretch>
        </p:blipFill>
        <p:spPr>
          <a:xfrm>
            <a:off x="8079225" y="2009194"/>
            <a:ext cx="1924050" cy="361950"/>
          </a:xfrm>
          <a:prstGeom prst="rect">
            <a:avLst/>
          </a:prstGeom>
        </p:spPr>
      </p:pic>
    </p:spTree>
    <p:extLst>
      <p:ext uri="{BB962C8B-B14F-4D97-AF65-F5344CB8AC3E}">
        <p14:creationId xmlns:p14="http://schemas.microsoft.com/office/powerpoint/2010/main" val="41476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84235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Insurance Commission Rebate Scheme</a:t>
            </a:r>
          </a:p>
          <a:p>
            <a:pPr eaLnBrk="1" hangingPunct="1">
              <a:spcBef>
                <a:spcPts val="1000"/>
              </a:spcBef>
            </a:pPr>
            <a:r>
              <a:rPr lang="en-US" altLang="en-US" sz="2000">
                <a:solidFill>
                  <a:schemeClr val="tx1"/>
                </a:solidFill>
                <a:latin typeface="Arial" panose="020B0604020202020204" pitchFamily="34" charset="0"/>
                <a:sym typeface="Arial" panose="020B0604020202020204" pitchFamily="34" charset="0"/>
              </a:rPr>
              <a:t>IFS Wealth &amp; Pensions (IFSWP) is an entirely independent company able to offer a Premium Comparison Service to NGSU members and their immediate family. This is a non-advised service in which a cost comparison is provided for insurance policies, such as: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Mortgage Protection (Life and/or Critical Illness)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Critical Illness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Income Protection</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Life Assurance</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Family Protection</a:t>
            </a:r>
          </a:p>
          <a:p>
            <a:pPr>
              <a:spcBef>
                <a:spcPts val="1000"/>
              </a:spcBef>
            </a:pPr>
            <a:endPar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Receive an exclusive 50% commission rebate for your own policy **</a:t>
            </a:r>
          </a:p>
          <a:p>
            <a:pPr marL="285750" indent="-285750">
              <a:buFont typeface="Arial" panose="020B0604020202020204" pitchFamily="34" charset="0"/>
              <a:buChar char="•"/>
            </a:pPr>
            <a:endParaRPr lang="en-US"/>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1F2948D5-4248-4652-B960-3677036FE2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9256" y="3743325"/>
            <a:ext cx="4224028" cy="1056184"/>
          </a:xfrm>
          <a:prstGeom prst="rect">
            <a:avLst/>
          </a:prstGeom>
        </p:spPr>
      </p:pic>
    </p:spTree>
    <p:extLst>
      <p:ext uri="{BB962C8B-B14F-4D97-AF65-F5344CB8AC3E}">
        <p14:creationId xmlns:p14="http://schemas.microsoft.com/office/powerpoint/2010/main" val="74430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53457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Travel Club – Benchmark Travel </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The NGSU Travel Club provides fantastic travel deals and will try to beat ANY OTHER travel agent</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&amp; website. Also, available for your family</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Extra Discount for Members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Summer Breaks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Winter Breaks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Cruises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Wedding &amp; Stag/Hen events </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6832D1E2-4E70-48D7-9F5D-C5A24677EF95}"/>
              </a:ext>
            </a:extLst>
          </p:cNvPr>
          <p:cNvPicPr>
            <a:picLocks noChangeAspect="1"/>
          </p:cNvPicPr>
          <p:nvPr/>
        </p:nvPicPr>
        <p:blipFill>
          <a:blip r:embed="rId5"/>
          <a:stretch>
            <a:fillRect/>
          </a:stretch>
        </p:blipFill>
        <p:spPr>
          <a:xfrm>
            <a:off x="7786947" y="2608282"/>
            <a:ext cx="3716337" cy="2322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69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89326" y="1629926"/>
            <a:ext cx="10495328" cy="4288353"/>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Holiday Extras  </a:t>
            </a: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pPr>
            <a:r>
              <a:rPr lang="en-US" altLang="en-US" sz="2000" b="1" dirty="0">
                <a:solidFill>
                  <a:srgbClr val="002060"/>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Save up to 10% off travel essentials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Hotel &amp; Parking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Lounges</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Car Hire</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Fast Track</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Port Parking &amp; Hotels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Travel Insurance </a:t>
            </a: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6" name="Picture 5">
            <a:extLst>
              <a:ext uri="{FF2B5EF4-FFF2-40B4-BE49-F238E27FC236}">
                <a16:creationId xmlns:a16="http://schemas.microsoft.com/office/drawing/2014/main" id="{966725D1-C505-AEB9-FEA6-BDD39ADCAA81}"/>
              </a:ext>
            </a:extLst>
          </p:cNvPr>
          <p:cNvPicPr>
            <a:picLocks noChangeAspect="1"/>
          </p:cNvPicPr>
          <p:nvPr/>
        </p:nvPicPr>
        <p:blipFill>
          <a:blip r:embed="rId5"/>
          <a:stretch>
            <a:fillRect/>
          </a:stretch>
        </p:blipFill>
        <p:spPr>
          <a:xfrm>
            <a:off x="6057900" y="3414712"/>
            <a:ext cx="76200" cy="28575"/>
          </a:xfrm>
          <a:prstGeom prst="rect">
            <a:avLst/>
          </a:prstGeom>
        </p:spPr>
      </p:pic>
      <p:pic>
        <p:nvPicPr>
          <p:cNvPr id="12" name="Picture 11">
            <a:extLst>
              <a:ext uri="{FF2B5EF4-FFF2-40B4-BE49-F238E27FC236}">
                <a16:creationId xmlns:a16="http://schemas.microsoft.com/office/drawing/2014/main" id="{93968E06-EF13-7F77-8D4F-5072778FE0FD}"/>
              </a:ext>
            </a:extLst>
          </p:cNvPr>
          <p:cNvPicPr>
            <a:picLocks noChangeAspect="1"/>
          </p:cNvPicPr>
          <p:nvPr/>
        </p:nvPicPr>
        <p:blipFill>
          <a:blip r:embed="rId6"/>
          <a:stretch>
            <a:fillRect/>
          </a:stretch>
        </p:blipFill>
        <p:spPr>
          <a:xfrm>
            <a:off x="7734168" y="2545913"/>
            <a:ext cx="3209925" cy="1704975"/>
          </a:xfrm>
          <a:prstGeom prst="rect">
            <a:avLst/>
          </a:prstGeom>
        </p:spPr>
      </p:pic>
    </p:spTree>
    <p:extLst>
      <p:ext uri="{BB962C8B-B14F-4D97-AF65-F5344CB8AC3E}">
        <p14:creationId xmlns:p14="http://schemas.microsoft.com/office/powerpoint/2010/main" val="550625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428983"/>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GB" sz="2400" dirty="0">
                <a:latin typeface="Tahoma" panose="020B0604030504040204" pitchFamily="34" charset="0"/>
              </a:rPr>
              <a:t>The Advantage Health Cash Plan</a:t>
            </a: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288183"/>
            <a:ext cx="2667000" cy="923925"/>
          </a:xfrm>
          <a:prstGeom prst="rect">
            <a:avLst/>
          </a:prstGeom>
        </p:spPr>
      </p:pic>
      <p:sp>
        <p:nvSpPr>
          <p:cNvPr id="6" name="TextBox 5">
            <a:extLst>
              <a:ext uri="{FF2B5EF4-FFF2-40B4-BE49-F238E27FC236}">
                <a16:creationId xmlns:a16="http://schemas.microsoft.com/office/drawing/2014/main" id="{C06E50FB-37C9-CBEE-96EB-4237BA4B91BA}"/>
              </a:ext>
            </a:extLst>
          </p:cNvPr>
          <p:cNvSpPr txBox="1"/>
          <p:nvPr/>
        </p:nvSpPr>
        <p:spPr>
          <a:xfrm>
            <a:off x="1" y="1382686"/>
            <a:ext cx="8530542" cy="5240987"/>
          </a:xfrm>
          <a:prstGeom prst="rect">
            <a:avLst/>
          </a:prstGeom>
          <a:noFill/>
        </p:spPr>
        <p:txBody>
          <a:bodyPr wrap="square" rtlCol="0">
            <a:spAutoFit/>
          </a:bodyPr>
          <a:lstStyle/>
          <a:p>
            <a:pPr>
              <a:lnSpc>
                <a:spcPct val="107000"/>
              </a:lnSpc>
              <a:spcAft>
                <a:spcPts val="800"/>
              </a:spcAft>
            </a:pPr>
            <a:r>
              <a:rPr lang="en-GB" sz="1800" dirty="0">
                <a:solidFill>
                  <a:srgbClr val="5D686E"/>
                </a:solidFill>
                <a:effectLst/>
                <a:latin typeface="Trebuchet MS" panose="020B0603020202020204" pitchFamily="34" charset="0"/>
                <a:ea typeface="Calibri" panose="020F0502020204030204" pitchFamily="34" charset="0"/>
                <a:cs typeface="Times New Roman" panose="02020603050405020304" pitchFamily="18" charset="0"/>
              </a:rPr>
              <a:t>A health cash plan allows you to claim money back, up to set limits, towards the cost of your essential healthcare, as well as providing access to valuable health and wellbeing services.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Dental – money back for check ups, treatments, clean and polish, braces, dentures and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err="1">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Doctorline</a:t>
            </a: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 – 24/7 telephone access to a prescribing UK GP, from anywhere in the world</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Kids cover – Children are covered on key benefits at no extra cost</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Optical – claim for prescription glasses &amp; sunglasses, contact lenses, eye tests &amp;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Therapy treatments – Cashback for physiotherapy, acupuncture, chiropractic &amp; homeopathy</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24 Hour Advice &amp; Info Line – 24/7 telephone access to a counsellor and legal, debt and medical advice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rPr>
              <a:t>From just £6.52** a month, there are 5 different levels of plan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Westfield Health Centenary Timeline">
            <a:extLst>
              <a:ext uri="{FF2B5EF4-FFF2-40B4-BE49-F238E27FC236}">
                <a16:creationId xmlns:a16="http://schemas.microsoft.com/office/drawing/2014/main" id="{AE7CBB2B-A36C-D382-9DF7-A62947893A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0543" y="2150459"/>
            <a:ext cx="3503714" cy="940927"/>
          </a:xfrm>
          <a:prstGeom prst="rect">
            <a:avLst/>
          </a:prstGeom>
          <a:noFill/>
          <a:ln>
            <a:noFill/>
          </a:ln>
        </p:spPr>
      </p:pic>
    </p:spTree>
    <p:extLst>
      <p:ext uri="{BB962C8B-B14F-4D97-AF65-F5344CB8AC3E}">
        <p14:creationId xmlns:p14="http://schemas.microsoft.com/office/powerpoint/2010/main" val="1121312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66281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Many more discounts available…</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exclusive discounts with many other companies including…</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O2</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- 25% Off O2 Refresh  20% discount for family members</a:t>
            </a:r>
          </a:p>
          <a:p>
            <a:pPr marL="342900" indent="-342900" eaLnBrk="1" hangingPunct="1">
              <a:spcBef>
                <a:spcPts val="1000"/>
              </a:spcBef>
              <a:buBlip>
                <a:blip r:embed="rId3"/>
              </a:buBlip>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Slater &amp; </a:t>
            </a:r>
            <a:r>
              <a:rPr lang="en-US" altLang="en-US" sz="2000" b="1"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Gordon Solicitors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Free Legal Helpline (available for family too)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Legal Documents (including wills)</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Personal Injury Claims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pSp>
        <p:nvGrpSpPr>
          <p:cNvPr id="11" name="Group 4">
            <a:extLst>
              <a:ext uri="{FF2B5EF4-FFF2-40B4-BE49-F238E27FC236}">
                <a16:creationId xmlns:a16="http://schemas.microsoft.com/office/drawing/2014/main" id="{9895BA20-BF58-4F7A-AB07-FBEA7FD6D81A}"/>
              </a:ext>
            </a:extLst>
          </p:cNvPr>
          <p:cNvGrpSpPr>
            <a:grpSpLocks/>
          </p:cNvGrpSpPr>
          <p:nvPr/>
        </p:nvGrpSpPr>
        <p:grpSpPr bwMode="auto">
          <a:xfrm rot="554993">
            <a:off x="7741879" y="3302306"/>
            <a:ext cx="1231900" cy="1497013"/>
            <a:chOff x="5384126" y="3301464"/>
            <a:chExt cx="1232034" cy="1497531"/>
          </a:xfrm>
        </p:grpSpPr>
        <p:pic>
          <p:nvPicPr>
            <p:cNvPr id="12" name="Picture 11">
              <a:extLst>
                <a:ext uri="{FF2B5EF4-FFF2-40B4-BE49-F238E27FC236}">
                  <a16:creationId xmlns:a16="http://schemas.microsoft.com/office/drawing/2014/main" id="{FB8A5B60-D20D-47CE-AC52-CD9AD379FE08}"/>
                </a:ext>
              </a:extLst>
            </p:cNvPr>
            <p:cNvPicPr>
              <a:picLocks noChangeAspect="1"/>
            </p:cNvPicPr>
            <p:nvPr/>
          </p:nvPicPr>
          <p:blipFill>
            <a:blip r:embed="rId5"/>
            <a:stretch>
              <a:fillRect/>
            </a:stretch>
          </p:blipFill>
          <p:spPr>
            <a:xfrm>
              <a:off x="5380173" y="3301377"/>
              <a:ext cx="1122485" cy="1497531"/>
            </a:xfrm>
            <a:prstGeom prst="rect">
              <a:avLst/>
            </a:prstGeom>
            <a:ln>
              <a:noFill/>
            </a:ln>
            <a:effectLst>
              <a:outerShdw blurRad="292100" dist="139700" dir="2700000" algn="tl" rotWithShape="0">
                <a:srgbClr val="333333">
                  <a:alpha val="65000"/>
                </a:srgbClr>
              </a:outerShdw>
            </a:effectLst>
          </p:spPr>
        </p:pic>
        <p:pic>
          <p:nvPicPr>
            <p:cNvPr id="13" name="Picture 3">
              <a:extLst>
                <a:ext uri="{FF2B5EF4-FFF2-40B4-BE49-F238E27FC236}">
                  <a16:creationId xmlns:a16="http://schemas.microsoft.com/office/drawing/2014/main" id="{D60B2F70-A508-4EA7-B0A5-401923F4C9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4126" y="3643376"/>
              <a:ext cx="1232034" cy="6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5630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website&#10;&#10;Description automatically generated">
            <a:extLst>
              <a:ext uri="{FF2B5EF4-FFF2-40B4-BE49-F238E27FC236}">
                <a16:creationId xmlns:a16="http://schemas.microsoft.com/office/drawing/2014/main" id="{FA76073A-0113-4FB3-AE0A-C3A67A6DC910}"/>
              </a:ext>
            </a:extLst>
          </p:cNvPr>
          <p:cNvPicPr>
            <a:picLocks noChangeAspect="1"/>
          </p:cNvPicPr>
          <p:nvPr/>
        </p:nvPicPr>
        <p:blipFill>
          <a:blip r:embed="rId2"/>
          <a:stretch>
            <a:fillRect/>
          </a:stretch>
        </p:blipFill>
        <p:spPr>
          <a:xfrm>
            <a:off x="6466114" y="1498878"/>
            <a:ext cx="5615235" cy="2942717"/>
          </a:xfrm>
          <a:prstGeom prst="rect">
            <a:avLst/>
          </a:prstGeom>
        </p:spPr>
      </p:pic>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3"/>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Find Out More</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8" name="Picture 17" descr="A picture containing text, screenshot, electronics, display&#10;&#10;Description automatically generated">
            <a:extLst>
              <a:ext uri="{FF2B5EF4-FFF2-40B4-BE49-F238E27FC236}">
                <a16:creationId xmlns:a16="http://schemas.microsoft.com/office/drawing/2014/main" id="{8F8AC18A-7DD3-4139-8BA3-0F03AD8B7E5B}"/>
              </a:ext>
            </a:extLst>
          </p:cNvPr>
          <p:cNvPicPr>
            <a:picLocks noChangeAspect="1"/>
          </p:cNvPicPr>
          <p:nvPr/>
        </p:nvPicPr>
        <p:blipFill>
          <a:blip r:embed="rId5"/>
          <a:stretch>
            <a:fillRect/>
          </a:stretch>
        </p:blipFill>
        <p:spPr>
          <a:xfrm>
            <a:off x="1037834" y="2463078"/>
            <a:ext cx="3586148" cy="4018407"/>
          </a:xfrm>
          <a:prstGeom prst="rect">
            <a:avLst/>
          </a:prstGeom>
        </p:spPr>
      </p:pic>
      <p:sp>
        <p:nvSpPr>
          <p:cNvPr id="2" name="TextBox 1">
            <a:extLst>
              <a:ext uri="{FF2B5EF4-FFF2-40B4-BE49-F238E27FC236}">
                <a16:creationId xmlns:a16="http://schemas.microsoft.com/office/drawing/2014/main" id="{0D07D986-E732-4530-A0F8-29CE41335B5C}"/>
              </a:ext>
            </a:extLst>
          </p:cNvPr>
          <p:cNvSpPr txBox="1"/>
          <p:nvPr/>
        </p:nvSpPr>
        <p:spPr>
          <a:xfrm>
            <a:off x="385160" y="1498878"/>
            <a:ext cx="11421680" cy="4878259"/>
          </a:xfrm>
          <a:prstGeom prst="rect">
            <a:avLst/>
          </a:prstGeom>
          <a:noFill/>
        </p:spPr>
        <p:txBody>
          <a:bodyPr wrap="square" rtlCol="0">
            <a:spAutoFit/>
          </a:bodyPr>
          <a:lstStyle/>
          <a:p>
            <a:pPr eaLnBrk="1" hangingPunct="1">
              <a:spcBef>
                <a:spcPts val="1000"/>
              </a:spcBef>
              <a:tabLst>
                <a:tab pos="3679825" algn="l"/>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Our Facebook Page:</a:t>
            </a:r>
          </a:p>
          <a:p>
            <a:pPr eaLnBrk="1" hangingPunct="1">
              <a:spcBef>
                <a:spcPts val="1000"/>
              </a:spcBef>
              <a:tabLst>
                <a:tab pos="3679825" algn="l"/>
              </a:tabLst>
            </a:pP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Facebook - </a:t>
            </a:r>
            <a:r>
              <a:rPr lang="en-US" altLang="en-US" sz="2000" dirty="0" err="1">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NationwideGroupStaffUnion</a:t>
            </a:r>
            <a:endParaRPr lang="en-US" sz="2000" dirty="0"/>
          </a:p>
          <a:p>
            <a:pPr eaLnBrk="1" hangingPunct="1">
              <a:spcBef>
                <a:spcPts val="1000"/>
              </a:spcBef>
              <a:tabLst>
                <a:tab pos="10944225"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Our Website:</a:t>
            </a: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hlinkClick r:id="rId6">
                  <a:extLst>
                    <a:ext uri="{A12FA001-AC4F-418D-AE19-62706E023703}">
                      <ahyp:hlinkClr xmlns:ahyp="http://schemas.microsoft.com/office/drawing/2018/hyperlinkcolor" val="tx"/>
                    </a:ext>
                  </a:extLst>
                </a:hlinkClick>
              </a:rPr>
              <a:t>https://ngsu.org.uk/</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eaLnBrk="1" hangingPunct="1">
              <a:spcBef>
                <a:spcPts val="1000"/>
              </a:spcBef>
              <a:tabLst>
                <a:tab pos="3679825" algn="l"/>
              </a:tabLst>
            </a:pPr>
            <a:endPar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tabLst>
                <a:tab pos="3679825" algn="l"/>
              </a:tabLst>
            </a:pPr>
            <a:r>
              <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endParaRPr lang="en-US" dirty="0"/>
          </a:p>
        </p:txBody>
      </p:sp>
      <p:pic>
        <p:nvPicPr>
          <p:cNvPr id="3" name="Picture 2" descr="A screenshot of a computer&#10;&#10;Description automatically generated">
            <a:extLst>
              <a:ext uri="{FF2B5EF4-FFF2-40B4-BE49-F238E27FC236}">
                <a16:creationId xmlns:a16="http://schemas.microsoft.com/office/drawing/2014/main" id="{D17898EB-D03B-659B-75F9-B3E666423F74}"/>
              </a:ext>
            </a:extLst>
          </p:cNvPr>
          <p:cNvPicPr>
            <a:picLocks noChangeAspect="1"/>
          </p:cNvPicPr>
          <p:nvPr/>
        </p:nvPicPr>
        <p:blipFill rotWithShape="1">
          <a:blip r:embed="rId7"/>
          <a:srcRect l="971" t="9619" r="2876" b="5280"/>
          <a:stretch/>
        </p:blipFill>
        <p:spPr bwMode="auto">
          <a:xfrm>
            <a:off x="6466114" y="1278338"/>
            <a:ext cx="5615235" cy="3163257"/>
          </a:xfrm>
          <a:prstGeom prst="rect">
            <a:avLst/>
          </a:prstGeom>
          <a:ln>
            <a:noFill/>
          </a:ln>
          <a:extLst>
            <a:ext uri="{53640926-AAD7-44D8-BBD7-CCE9431645EC}">
              <a14:shadowObscured xmlns:a14="http://schemas.microsoft.com/office/drawing/2010/main"/>
            </a:ext>
          </a:extLst>
        </p:spPr>
      </p:pic>
      <p:pic>
        <p:nvPicPr>
          <p:cNvPr id="6" name="Picture 5" descr="A person in a blue blazer">
            <a:extLst>
              <a:ext uri="{FF2B5EF4-FFF2-40B4-BE49-F238E27FC236}">
                <a16:creationId xmlns:a16="http://schemas.microsoft.com/office/drawing/2014/main" id="{5C7C3235-3D4C-0DDD-B5FB-C62E7209D8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5651" y="1449748"/>
            <a:ext cx="6376349" cy="3022533"/>
          </a:xfrm>
          <a:prstGeom prst="rect">
            <a:avLst/>
          </a:prstGeom>
        </p:spPr>
      </p:pic>
    </p:spTree>
    <p:extLst>
      <p:ext uri="{BB962C8B-B14F-4D97-AF65-F5344CB8AC3E}">
        <p14:creationId xmlns:p14="http://schemas.microsoft.com/office/powerpoint/2010/main" val="2059881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About NGSU</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GB"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TUC Affiliated Trade Union</a:t>
            </a: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NGSU is a ‘staff’ union</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Around </a:t>
            </a: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12,000 members</a:t>
            </a: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52 years within NBS </a:t>
            </a:r>
            <a:endParaRPr lang="en-US" altLang="en-US" sz="2000" dirty="0">
              <a:solidFill>
                <a:srgbClr val="B70033"/>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 political affiliation or donations</a:t>
            </a:r>
            <a:r>
              <a:rPr lang="en-GB" altLang="en-US" sz="1800" dirty="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43325"/>
            <a:ext cx="10495328" cy="248273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Dedicated to Protecting Members’ Interests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Negotiating Terms and Conditions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Help and Advice at Work</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Individual Representation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Benefits and Discounts </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863966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In Summary</a:t>
            </a:r>
            <a:endParaRPr lang="en-GB" sz="2400">
              <a:latin typeface="Tahoma" panose="020B0604030504040204" pitchFamily="34" charset="0"/>
            </a:endParaRPr>
          </a:p>
        </p:txBody>
      </p:sp>
      <p:pic>
        <p:nvPicPr>
          <p:cNvPr id="10" name="NGSU Conference 2021 Opening Film Master 640">
            <a:hlinkClick r:id="" action="ppaction://media"/>
            <a:extLst>
              <a:ext uri="{FF2B5EF4-FFF2-40B4-BE49-F238E27FC236}">
                <a16:creationId xmlns:a16="http://schemas.microsoft.com/office/drawing/2014/main" id="{0C7924DB-DA89-43F7-A567-82D64F0871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1207030"/>
            <a:ext cx="9144000" cy="5143500"/>
          </a:xfrm>
          <a:prstGeom prst="rect">
            <a:avLst/>
          </a:prstGeom>
        </p:spPr>
      </p:pic>
    </p:spTree>
    <p:extLst>
      <p:ext uri="{BB962C8B-B14F-4D97-AF65-F5344CB8AC3E}">
        <p14:creationId xmlns:p14="http://schemas.microsoft.com/office/powerpoint/2010/main" val="419356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0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4708981"/>
          </a:xfrm>
          <a:prstGeom prst="rect">
            <a:avLst/>
          </a:prstGeom>
          <a:noFill/>
        </p:spPr>
        <p:txBody>
          <a:bodyPr wrap="square" rtlCol="0">
            <a:spAutoFit/>
          </a:bodyPr>
          <a:lstStyle/>
          <a:p>
            <a:pPr algn="ctr"/>
            <a:r>
              <a:rPr lang="en-GB" sz="6000" b="1" dirty="0">
                <a:solidFill>
                  <a:srgbClr val="1B3D69"/>
                </a:solidFill>
              </a:rPr>
              <a:t>Don’t wait until you need advice or help – join today to get the full benefit of Union membership right away!</a:t>
            </a:r>
          </a:p>
          <a:p>
            <a:endParaRPr lang="en-GB" sz="6000" dirty="0"/>
          </a:p>
        </p:txBody>
      </p:sp>
    </p:spTree>
    <p:extLst>
      <p:ext uri="{BB962C8B-B14F-4D97-AF65-F5344CB8AC3E}">
        <p14:creationId xmlns:p14="http://schemas.microsoft.com/office/powerpoint/2010/main" val="3673487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Working with the Admin Centre</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1482457"/>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Advice At Work</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provide an independent view about employment issues to our members. We also help and support individual members with any problems they may encounter at work</a:t>
            </a:r>
            <a:r>
              <a:rPr lang="en-GB" altLang="en-US" sz="180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5572" y="2996932"/>
            <a:ext cx="10495328" cy="335476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Including:</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Pay &amp; Benefits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Terms &amp; Conditions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Performance, End of Year Appraisals Appeals &amp; Ill Health Meetings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Disciplinary &amp;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Request for Resolution (RfR)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Change </a:t>
            </a:r>
            <a:r>
              <a:rPr lang="en-US" altLang="en-US" sz="2000" dirty="0" err="1">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Programmes</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End of Probation Review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64104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Have The Unions Ever Done For Us?</a:t>
            </a:r>
            <a:endParaRPr lang="en-GB" sz="2400">
              <a:latin typeface="Tahoma" panose="020B0604030504040204" pitchFamily="34" charset="0"/>
            </a:endParaRPr>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Unions-1">
            <a:hlinkClick r:id="" action="ppaction://media"/>
            <a:extLst>
              <a:ext uri="{FF2B5EF4-FFF2-40B4-BE49-F238E27FC236}">
                <a16:creationId xmlns:a16="http://schemas.microsoft.com/office/drawing/2014/main" id="{DA1741BA-0CC5-45C3-88D2-7192A042A43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5571" y="1799909"/>
            <a:ext cx="7835513" cy="4407476"/>
          </a:xfrm>
          <a:prstGeom prst="rect">
            <a:avLst/>
          </a:prstGeom>
        </p:spPr>
      </p:pic>
    </p:spTree>
    <p:extLst>
      <p:ext uri="{BB962C8B-B14F-4D97-AF65-F5344CB8AC3E}">
        <p14:creationId xmlns:p14="http://schemas.microsoft.com/office/powerpoint/2010/main" val="104241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3724096"/>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We have worked to negotiate improved rights for employees, including…</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Best pay awards in the FS Sector (IDS)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Equal pay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Enhanced maternity &amp; paternity benefits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Flexible </a:t>
            </a: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working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Pension </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scheme</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Redeployment and severance terms</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Tree>
    <p:extLst>
      <p:ext uri="{BB962C8B-B14F-4D97-AF65-F5344CB8AC3E}">
        <p14:creationId xmlns:p14="http://schemas.microsoft.com/office/powerpoint/2010/main" val="2327778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738664"/>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Some Practical Examples</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aphicFrame>
        <p:nvGraphicFramePr>
          <p:cNvPr id="12" name="Table 3">
            <a:extLst>
              <a:ext uri="{FF2B5EF4-FFF2-40B4-BE49-F238E27FC236}">
                <a16:creationId xmlns:a16="http://schemas.microsoft.com/office/drawing/2014/main" id="{80A7822B-3E68-4BE0-B533-D7B746E73935}"/>
              </a:ext>
            </a:extLst>
          </p:cNvPr>
          <p:cNvGraphicFramePr>
            <a:graphicFrameLocks noGrp="1"/>
          </p:cNvGraphicFramePr>
          <p:nvPr>
            <p:extLst>
              <p:ext uri="{D42A27DB-BD31-4B8C-83A1-F6EECF244321}">
                <p14:modId xmlns:p14="http://schemas.microsoft.com/office/powerpoint/2010/main" val="3440358184"/>
              </p:ext>
            </p:extLst>
          </p:nvPr>
        </p:nvGraphicFramePr>
        <p:xfrm>
          <a:off x="627954" y="2307160"/>
          <a:ext cx="6422866" cy="3972560"/>
        </p:xfrm>
        <a:graphic>
          <a:graphicData uri="http://schemas.openxmlformats.org/drawingml/2006/table">
            <a:tbl>
              <a:tblPr firstRow="1" bandRow="1">
                <a:tableStyleId>{93296810-A885-4BE3-A3E7-6D5BEEA58F35}</a:tableStyleId>
              </a:tblPr>
              <a:tblGrid>
                <a:gridCol w="1315845">
                  <a:extLst>
                    <a:ext uri="{9D8B030D-6E8A-4147-A177-3AD203B41FA5}">
                      <a16:colId xmlns:a16="http://schemas.microsoft.com/office/drawing/2014/main" val="586635701"/>
                    </a:ext>
                  </a:extLst>
                </a:gridCol>
                <a:gridCol w="2665378">
                  <a:extLst>
                    <a:ext uri="{9D8B030D-6E8A-4147-A177-3AD203B41FA5}">
                      <a16:colId xmlns:a16="http://schemas.microsoft.com/office/drawing/2014/main" val="950718676"/>
                    </a:ext>
                  </a:extLst>
                </a:gridCol>
                <a:gridCol w="2441643">
                  <a:extLst>
                    <a:ext uri="{9D8B030D-6E8A-4147-A177-3AD203B41FA5}">
                      <a16:colId xmlns:a16="http://schemas.microsoft.com/office/drawing/2014/main" val="3533585686"/>
                    </a:ext>
                  </a:extLst>
                </a:gridCol>
              </a:tblGrid>
              <a:tr h="370840">
                <a:tc>
                  <a:txBody>
                    <a:bodyPr/>
                    <a:lstStyle/>
                    <a:p>
                      <a:endParaRPr lang="en-GB"/>
                    </a:p>
                  </a:txBody>
                  <a:tcPr/>
                </a:tc>
                <a:tc>
                  <a:txBody>
                    <a:bodyPr/>
                    <a:lstStyle/>
                    <a:p>
                      <a:r>
                        <a:rPr lang="en-GB"/>
                        <a:t>Legal Requirement</a:t>
                      </a:r>
                    </a:p>
                  </a:txBody>
                  <a:tcPr/>
                </a:tc>
                <a:tc>
                  <a:txBody>
                    <a:bodyPr/>
                    <a:lstStyle/>
                    <a:p>
                      <a:r>
                        <a:rPr lang="en-GB"/>
                        <a:t>Nationwide Min</a:t>
                      </a:r>
                    </a:p>
                  </a:txBody>
                  <a:tcPr/>
                </a:tc>
                <a:extLst>
                  <a:ext uri="{0D108BD9-81ED-4DB2-BD59-A6C34878D82A}">
                    <a16:rowId xmlns:a16="http://schemas.microsoft.com/office/drawing/2014/main" val="4057930130"/>
                  </a:ext>
                </a:extLst>
              </a:tr>
              <a:tr h="370840">
                <a:tc>
                  <a:txBody>
                    <a:bodyPr/>
                    <a:lstStyle/>
                    <a:p>
                      <a:r>
                        <a:rPr lang="en-GB" sz="1400" dirty="0">
                          <a:latin typeface="Calibri" panose="020F0502020204030204" pitchFamily="34" charset="0"/>
                          <a:cs typeface="Calibri" panose="020F0502020204030204" pitchFamily="34" charset="0"/>
                        </a:rPr>
                        <a:t>Pay (Hourly)</a:t>
                      </a:r>
                      <a:br>
                        <a:rPr lang="en-GB" sz="1400" dirty="0">
                          <a:latin typeface="Calibri" panose="020F0502020204030204" pitchFamily="34" charset="0"/>
                          <a:cs typeface="Calibri" panose="020F0502020204030204" pitchFamily="34" charset="0"/>
                        </a:rPr>
                      </a:br>
                      <a:r>
                        <a:rPr lang="en-GB" sz="1400" dirty="0">
                          <a:latin typeface="Calibri" panose="020F0502020204030204" pitchFamily="34" charset="0"/>
                          <a:cs typeface="Calibri" panose="020F0502020204030204" pitchFamily="34" charset="0"/>
                        </a:rPr>
                        <a:t>(from 1/4/23)</a:t>
                      </a:r>
                    </a:p>
                  </a:txBody>
                  <a:tcPr/>
                </a:tc>
                <a:tc>
                  <a:txBody>
                    <a:bodyPr/>
                    <a:lstStyle/>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Over 23	£10.42</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21 – 22	£10.18</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18 – 20 	£7.49</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endParaRPr lang="en-GB"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82179371"/>
                  </a:ext>
                </a:extLst>
              </a:tr>
              <a:tr h="370840">
                <a:tc>
                  <a:txBody>
                    <a:bodyPr/>
                    <a:lstStyle/>
                    <a:p>
                      <a:r>
                        <a:rPr lang="en-GB" sz="1400">
                          <a:latin typeface="Calibri" panose="020F0502020204030204" pitchFamily="34" charset="0"/>
                          <a:cs typeface="Calibri" panose="020F0502020204030204" pitchFamily="34" charset="0"/>
                        </a:rPr>
                        <a:t>Holiday</a:t>
                      </a:r>
                    </a:p>
                  </a:txBody>
                  <a:tcPr/>
                </a:tc>
                <a:tc>
                  <a:txBody>
                    <a:bodyPr/>
                    <a:lstStyle/>
                    <a:p>
                      <a:r>
                        <a:rPr lang="en-GB" sz="1400">
                          <a:latin typeface="Calibri" panose="020F0502020204030204" pitchFamily="34" charset="0"/>
                          <a:cs typeface="Calibri" panose="020F0502020204030204" pitchFamily="34" charset="0"/>
                        </a:rPr>
                        <a:t>28 days, including public holidays</a:t>
                      </a:r>
                    </a:p>
                  </a:txBody>
                  <a:tcPr/>
                </a:tc>
                <a:tc>
                  <a:txBody>
                    <a:bodyPr/>
                    <a:lstStyle/>
                    <a:p>
                      <a:endParaRPr lang="en-GB" sz="1400" b="0" i="0" u="none">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23485284"/>
                  </a:ext>
                </a:extLst>
              </a:tr>
              <a:tr h="370840">
                <a:tc>
                  <a:txBody>
                    <a:bodyPr/>
                    <a:lstStyle/>
                    <a:p>
                      <a:r>
                        <a:rPr lang="en-GB" sz="1400">
                          <a:latin typeface="Calibri" panose="020F0502020204030204" pitchFamily="34" charset="0"/>
                          <a:cs typeface="Calibri" panose="020F0502020204030204" pitchFamily="34" charset="0"/>
                        </a:rPr>
                        <a:t>Sick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From day 4 of sickness, £96/week, for 28 weeks</a:t>
                      </a:r>
                      <a:endParaRPr lang="en-GB" sz="1400">
                        <a:latin typeface="Calibri" panose="020F0502020204030204" pitchFamily="34" charset="0"/>
                        <a:cs typeface="Calibri" panose="020F0502020204030204" pitchFamily="34" charset="0"/>
                      </a:endParaRPr>
                    </a:p>
                  </a:txBody>
                  <a:tcPr/>
                </a:tc>
                <a:tc>
                  <a:txBody>
                    <a:bodyPr/>
                    <a:lstStyle/>
                    <a:p>
                      <a:pPr algn="just">
                        <a:spcBef>
                          <a:spcPts val="600"/>
                        </a:spcBef>
                        <a:spcAft>
                          <a:spcPts val="600"/>
                        </a:spcAft>
                      </a:pP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p>
                      <a:pPr algn="just">
                        <a:spcBef>
                          <a:spcPts val="600"/>
                        </a:spcBef>
                        <a:spcAft>
                          <a:spcPts val="600"/>
                        </a:spcAft>
                      </a:pP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45245337"/>
                  </a:ext>
                </a:extLst>
              </a:tr>
              <a:tr h="370840">
                <a:tc>
                  <a:txBody>
                    <a:bodyPr/>
                    <a:lstStyle/>
                    <a:p>
                      <a:r>
                        <a:rPr lang="en-GB" sz="1400">
                          <a:latin typeface="Calibri" panose="020F0502020204030204" pitchFamily="34" charset="0"/>
                          <a:cs typeface="Calibri" panose="020F0502020204030204" pitchFamily="34" charset="0"/>
                        </a:rPr>
                        <a:t>Maternity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90% of your weekly earnings, for 6 weeks, then £151.97/week, for 33 weeks</a:t>
                      </a:r>
                      <a:endParaRPr lang="en-GB" sz="1400">
                        <a:latin typeface="Calibri" panose="020F0502020204030204" pitchFamily="34" charset="0"/>
                        <a:cs typeface="Calibri" panose="020F0502020204030204" pitchFamily="34" charset="0"/>
                      </a:endParaRPr>
                    </a:p>
                  </a:txBody>
                  <a:tcPr/>
                </a:tc>
                <a:tc>
                  <a:txBody>
                    <a:bodyPr/>
                    <a:lstStyle/>
                    <a:p>
                      <a:endParaRPr lang="en-GB" sz="14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54604894"/>
                  </a:ext>
                </a:extLst>
              </a:tr>
            </a:tbl>
          </a:graphicData>
        </a:graphic>
      </p:graphicFrame>
    </p:spTree>
    <p:extLst>
      <p:ext uri="{BB962C8B-B14F-4D97-AF65-F5344CB8AC3E}">
        <p14:creationId xmlns:p14="http://schemas.microsoft.com/office/powerpoint/2010/main" val="1088123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738664"/>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Some Practical Examples</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aphicFrame>
        <p:nvGraphicFramePr>
          <p:cNvPr id="10" name="Table 3">
            <a:extLst>
              <a:ext uri="{FF2B5EF4-FFF2-40B4-BE49-F238E27FC236}">
                <a16:creationId xmlns:a16="http://schemas.microsoft.com/office/drawing/2014/main" id="{F5693A33-CCC2-4547-A294-48D331542921}"/>
              </a:ext>
            </a:extLst>
          </p:cNvPr>
          <p:cNvGraphicFramePr>
            <a:graphicFrameLocks noGrp="1"/>
          </p:cNvGraphicFramePr>
          <p:nvPr>
            <p:extLst>
              <p:ext uri="{D42A27DB-BD31-4B8C-83A1-F6EECF244321}">
                <p14:modId xmlns:p14="http://schemas.microsoft.com/office/powerpoint/2010/main" val="461800"/>
              </p:ext>
            </p:extLst>
          </p:nvPr>
        </p:nvGraphicFramePr>
        <p:xfrm>
          <a:off x="627954" y="2318046"/>
          <a:ext cx="6422866" cy="4272280"/>
        </p:xfrm>
        <a:graphic>
          <a:graphicData uri="http://schemas.openxmlformats.org/drawingml/2006/table">
            <a:tbl>
              <a:tblPr firstRow="1" bandRow="1">
                <a:tableStyleId>{93296810-A885-4BE3-A3E7-6D5BEEA58F35}</a:tableStyleId>
              </a:tblPr>
              <a:tblGrid>
                <a:gridCol w="1315845">
                  <a:extLst>
                    <a:ext uri="{9D8B030D-6E8A-4147-A177-3AD203B41FA5}">
                      <a16:colId xmlns:a16="http://schemas.microsoft.com/office/drawing/2014/main" val="586635701"/>
                    </a:ext>
                  </a:extLst>
                </a:gridCol>
                <a:gridCol w="2665378">
                  <a:extLst>
                    <a:ext uri="{9D8B030D-6E8A-4147-A177-3AD203B41FA5}">
                      <a16:colId xmlns:a16="http://schemas.microsoft.com/office/drawing/2014/main" val="950718676"/>
                    </a:ext>
                  </a:extLst>
                </a:gridCol>
                <a:gridCol w="2441643">
                  <a:extLst>
                    <a:ext uri="{9D8B030D-6E8A-4147-A177-3AD203B41FA5}">
                      <a16:colId xmlns:a16="http://schemas.microsoft.com/office/drawing/2014/main" val="3533585686"/>
                    </a:ext>
                  </a:extLst>
                </a:gridCol>
              </a:tblGrid>
              <a:tr h="370840">
                <a:tc>
                  <a:txBody>
                    <a:bodyPr/>
                    <a:lstStyle/>
                    <a:p>
                      <a:endParaRPr lang="en-GB"/>
                    </a:p>
                  </a:txBody>
                  <a:tcPr/>
                </a:tc>
                <a:tc>
                  <a:txBody>
                    <a:bodyPr/>
                    <a:lstStyle/>
                    <a:p>
                      <a:r>
                        <a:rPr lang="en-GB"/>
                        <a:t>Legal Requirement</a:t>
                      </a:r>
                    </a:p>
                  </a:txBody>
                  <a:tcPr/>
                </a:tc>
                <a:tc>
                  <a:txBody>
                    <a:bodyPr/>
                    <a:lstStyle/>
                    <a:p>
                      <a:r>
                        <a:rPr lang="en-GB"/>
                        <a:t>Nationwide Min</a:t>
                      </a:r>
                    </a:p>
                  </a:txBody>
                  <a:tcPr/>
                </a:tc>
                <a:extLst>
                  <a:ext uri="{0D108BD9-81ED-4DB2-BD59-A6C34878D82A}">
                    <a16:rowId xmlns:a16="http://schemas.microsoft.com/office/drawing/2014/main" val="4057930130"/>
                  </a:ext>
                </a:extLst>
              </a:tr>
              <a:tr h="370840">
                <a:tc>
                  <a:txBody>
                    <a:bodyPr/>
                    <a:lstStyle/>
                    <a:p>
                      <a:r>
                        <a:rPr lang="en-GB" sz="1400" dirty="0">
                          <a:latin typeface="Calibri" panose="020F0502020204030204" pitchFamily="34" charset="0"/>
                          <a:cs typeface="Calibri" panose="020F0502020204030204" pitchFamily="34" charset="0"/>
                        </a:rPr>
                        <a:t>Pay (Hourly)</a:t>
                      </a:r>
                      <a:br>
                        <a:rPr lang="en-GB" sz="1400" dirty="0">
                          <a:latin typeface="Calibri" panose="020F0502020204030204" pitchFamily="34" charset="0"/>
                          <a:cs typeface="Calibri" panose="020F0502020204030204" pitchFamily="34" charset="0"/>
                        </a:rPr>
                      </a:br>
                      <a:r>
                        <a:rPr lang="en-GB" sz="1400" dirty="0">
                          <a:latin typeface="Calibri" panose="020F0502020204030204" pitchFamily="34" charset="0"/>
                          <a:cs typeface="Calibri" panose="020F0502020204030204" pitchFamily="34" charset="0"/>
                        </a:rPr>
                        <a:t>(from 1/4/24)</a:t>
                      </a:r>
                    </a:p>
                  </a:txBody>
                  <a:tcPr/>
                </a:tc>
                <a:tc>
                  <a:txBody>
                    <a:bodyPr/>
                    <a:lstStyle/>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Over 21	£11.44</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18 - 20	£8.60</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Under 18	£6.40</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br>
                        <a:rPr lang="en-GB" sz="1400" dirty="0">
                          <a:effectLst/>
                          <a:latin typeface="Calibri" panose="020F0502020204030204" pitchFamily="34" charset="0"/>
                          <a:ea typeface="Calibri" panose="020F0502020204030204" pitchFamily="34" charset="0"/>
                          <a:cs typeface="Calibri" panose="020F0502020204030204" pitchFamily="34" charset="0"/>
                        </a:rPr>
                      </a:br>
                      <a:r>
                        <a:rPr lang="en-GB" sz="1400" dirty="0">
                          <a:effectLst/>
                          <a:latin typeface="Calibri" panose="020F0502020204030204" pitchFamily="34" charset="0"/>
                          <a:ea typeface="Calibri" panose="020F0502020204030204" pitchFamily="34" charset="0"/>
                          <a:cs typeface="Calibri" panose="020F0502020204030204" pitchFamily="34" charset="0"/>
                        </a:rPr>
                        <a:t>£13.59 July 2025 </a:t>
                      </a:r>
                    </a:p>
                    <a:p>
                      <a:pPr algn="ctr"/>
                      <a:endParaRPr lang="en-GB"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82179371"/>
                  </a:ext>
                </a:extLst>
              </a:tr>
              <a:tr h="370840">
                <a:tc>
                  <a:txBody>
                    <a:bodyPr/>
                    <a:lstStyle/>
                    <a:p>
                      <a:r>
                        <a:rPr lang="en-GB" sz="1400">
                          <a:latin typeface="Calibri" panose="020F0502020204030204" pitchFamily="34" charset="0"/>
                          <a:cs typeface="Calibri" panose="020F0502020204030204" pitchFamily="34" charset="0"/>
                        </a:rPr>
                        <a:t>Holiday</a:t>
                      </a:r>
                    </a:p>
                  </a:txBody>
                  <a:tcPr/>
                </a:tc>
                <a:tc>
                  <a:txBody>
                    <a:bodyPr/>
                    <a:lstStyle/>
                    <a:p>
                      <a:r>
                        <a:rPr lang="en-GB" sz="1400">
                          <a:latin typeface="Calibri" panose="020F0502020204030204" pitchFamily="34" charset="0"/>
                          <a:cs typeface="Calibri" panose="020F0502020204030204" pitchFamily="34" charset="0"/>
                        </a:rPr>
                        <a:t>28 days, including public holidays</a:t>
                      </a:r>
                    </a:p>
                  </a:txBody>
                  <a:tcPr/>
                </a:tc>
                <a:tc>
                  <a:txBody>
                    <a:bodyPr/>
                    <a:lstStyle/>
                    <a:p>
                      <a:r>
                        <a:rPr lang="en-GB" sz="1400" b="0" i="0" u="none" dirty="0">
                          <a:latin typeface="Calibri" panose="020F0502020204030204" pitchFamily="34" charset="0"/>
                          <a:cs typeface="Calibri" panose="020F0502020204030204" pitchFamily="34" charset="0"/>
                        </a:rPr>
                        <a:t>32 days including public holidays for England (Scotland &amp; Ireland will vary)</a:t>
                      </a:r>
                    </a:p>
                  </a:txBody>
                  <a:tcPr/>
                </a:tc>
                <a:extLst>
                  <a:ext uri="{0D108BD9-81ED-4DB2-BD59-A6C34878D82A}">
                    <a16:rowId xmlns:a16="http://schemas.microsoft.com/office/drawing/2014/main" val="1023485284"/>
                  </a:ext>
                </a:extLst>
              </a:tr>
              <a:tr h="370840">
                <a:tc>
                  <a:txBody>
                    <a:bodyPr/>
                    <a:lstStyle/>
                    <a:p>
                      <a:r>
                        <a:rPr lang="en-GB" sz="1400">
                          <a:latin typeface="Calibri" panose="020F0502020204030204" pitchFamily="34" charset="0"/>
                          <a:cs typeface="Calibri" panose="020F0502020204030204" pitchFamily="34" charset="0"/>
                        </a:rPr>
                        <a:t>Sick Pay</a:t>
                      </a:r>
                    </a:p>
                  </a:txBody>
                  <a:tcPr/>
                </a:tc>
                <a:tc>
                  <a:txBody>
                    <a:bodyPr/>
                    <a:lstStyle/>
                    <a:p>
                      <a:r>
                        <a:rPr lang="en-GB" sz="1400" kern="1200" dirty="0">
                          <a:solidFill>
                            <a:schemeClr val="dk1"/>
                          </a:solidFill>
                          <a:effectLst/>
                          <a:latin typeface="Calibri" panose="020F0502020204030204" pitchFamily="34" charset="0"/>
                          <a:ea typeface="+mn-ea"/>
                          <a:cs typeface="Calibri" panose="020F0502020204030204" pitchFamily="34" charset="0"/>
                        </a:rPr>
                        <a:t>From day 4 of sickness, £96/week, for 28 weeks</a:t>
                      </a:r>
                      <a:endParaRPr lang="en-GB" sz="1400" dirty="0">
                        <a:latin typeface="Calibri" panose="020F0502020204030204" pitchFamily="34" charset="0"/>
                        <a:cs typeface="Calibri" panose="020F0502020204030204" pitchFamily="34" charset="0"/>
                      </a:endParaRPr>
                    </a:p>
                  </a:txBody>
                  <a:tcPr/>
                </a:tc>
                <a:tc>
                  <a:txBody>
                    <a:bodyPr/>
                    <a:lstStyle/>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In first 6 months of employment, 2 months’ full pay in 6 months</a:t>
                      </a:r>
                    </a:p>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After 6 months’ employment,</a:t>
                      </a:r>
                      <a:br>
                        <a:rPr lang="en-GB" sz="1400" b="0">
                          <a:effectLst/>
                          <a:latin typeface="Calibri" panose="020F0502020204030204" pitchFamily="34" charset="0"/>
                          <a:ea typeface="Calibri" panose="020F0502020204030204" pitchFamily="34" charset="0"/>
                          <a:cs typeface="Calibri" panose="020F0502020204030204" pitchFamily="34" charset="0"/>
                        </a:rPr>
                      </a:br>
                      <a:r>
                        <a:rPr lang="en-GB" sz="1400" b="0">
                          <a:effectLst/>
                          <a:latin typeface="Calibri" panose="020F0502020204030204" pitchFamily="34" charset="0"/>
                          <a:ea typeface="Calibri" panose="020F0502020204030204" pitchFamily="34" charset="0"/>
                          <a:cs typeface="Calibri" panose="020F0502020204030204" pitchFamily="34" charset="0"/>
                        </a:rPr>
                        <a:t>6 months’ full pay in 12 months</a:t>
                      </a:r>
                    </a:p>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All from 1</a:t>
                      </a:r>
                      <a:r>
                        <a:rPr lang="en-GB" sz="1400" b="0" baseline="30000">
                          <a:effectLst/>
                          <a:latin typeface="Calibri" panose="020F0502020204030204" pitchFamily="34" charset="0"/>
                          <a:ea typeface="Calibri" panose="020F0502020204030204" pitchFamily="34" charset="0"/>
                          <a:cs typeface="Calibri" panose="020F0502020204030204" pitchFamily="34" charset="0"/>
                        </a:rPr>
                        <a:t>st</a:t>
                      </a:r>
                      <a:r>
                        <a:rPr lang="en-GB" sz="1400" b="0">
                          <a:effectLst/>
                          <a:latin typeface="Calibri" panose="020F0502020204030204" pitchFamily="34" charset="0"/>
                          <a:ea typeface="Calibri" panose="020F0502020204030204" pitchFamily="34" charset="0"/>
                          <a:cs typeface="Calibri" panose="020F0502020204030204" pitchFamily="34" charset="0"/>
                        </a:rPr>
                        <a:t> day of sickness</a:t>
                      </a: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45245337"/>
                  </a:ext>
                </a:extLst>
              </a:tr>
              <a:tr h="370840">
                <a:tc>
                  <a:txBody>
                    <a:bodyPr/>
                    <a:lstStyle/>
                    <a:p>
                      <a:r>
                        <a:rPr lang="en-GB" sz="1400">
                          <a:latin typeface="Calibri" panose="020F0502020204030204" pitchFamily="34" charset="0"/>
                          <a:cs typeface="Calibri" panose="020F0502020204030204" pitchFamily="34" charset="0"/>
                        </a:rPr>
                        <a:t>Maternity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90% of your weekly earnings, for 6 weeks, then £151.97/week, for 33 weeks</a:t>
                      </a:r>
                      <a:endParaRPr lang="en-GB" sz="1400">
                        <a:latin typeface="Calibri" panose="020F0502020204030204" pitchFamily="34" charset="0"/>
                        <a:cs typeface="Calibri" panose="020F0502020204030204" pitchFamily="34" charset="0"/>
                      </a:endParaRPr>
                    </a:p>
                  </a:txBody>
                  <a:tcPr/>
                </a:tc>
                <a:tc>
                  <a:txBody>
                    <a:bodyPr/>
                    <a:lstStyle/>
                    <a:p>
                      <a:r>
                        <a:rPr lang="en-GB" sz="1400" b="0" kern="1200" dirty="0">
                          <a:solidFill>
                            <a:schemeClr val="dk1"/>
                          </a:solidFill>
                          <a:effectLst/>
                          <a:latin typeface="Calibri" panose="020F0502020204030204" pitchFamily="34" charset="0"/>
                          <a:ea typeface="+mn-ea"/>
                          <a:cs typeface="Calibri" panose="020F0502020204030204" pitchFamily="34" charset="0"/>
                        </a:rPr>
                        <a:t>100% of weekly earnings, for 26 weeks, then £151.97/week, for 13 weeks</a:t>
                      </a:r>
                      <a:endParaRPr lang="en-GB" sz="14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54604894"/>
                  </a:ext>
                </a:extLst>
              </a:tr>
            </a:tbl>
          </a:graphicData>
        </a:graphic>
      </p:graphicFrame>
    </p:spTree>
    <p:extLst>
      <p:ext uri="{BB962C8B-B14F-4D97-AF65-F5344CB8AC3E}">
        <p14:creationId xmlns:p14="http://schemas.microsoft.com/office/powerpoint/2010/main" val="3423427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Join Us Today – Together We Are Stronger</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Monthly Subscription Fee </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from 1st April 2023</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Full Time Staff 		             £12.40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£6.80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5.30</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Maternity &amp; Pensioners		  £2.90p/m</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21553"/>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How do we compare?</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 @ June 2024</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Unite = £17.20 F/T p/m  £10.18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GMB = £14.57 F/T p/m  £8.40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Unison = up to £22.50* p/m</a:t>
            </a:r>
          </a:p>
          <a:p>
            <a:pPr eaLnBrk="1" hangingPunct="1">
              <a:spcBef>
                <a:spcPts val="1000"/>
              </a:spcBef>
            </a:pP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*Linked to salary – rates shown based on equivalent salaries in NBS.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63300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dirty="0">
                <a:latin typeface="Tahoma" panose="020B0604030504040204" pitchFamily="34" charset="0"/>
              </a:rPr>
              <a:t>Monthly Subscription Draw</a:t>
            </a:r>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5580428" cy="379078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Available To Members Only…</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First Prize Of Up To £15,000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Second Prize Of £5,000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Third Prize Of £2,000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Plus Other Prizes (3 of £500) </a:t>
            </a:r>
          </a:p>
          <a:p>
            <a:pPr marL="342900" indent="-342900" eaLnBrk="1" hangingPunct="1">
              <a:spcBef>
                <a:spcPts val="1000"/>
              </a:spcBef>
              <a:buBlip>
                <a:blip r:embed="rId3"/>
              </a:buBlip>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 Per Chance, Maximum 10 Chances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Join The Union, And You Could Win!</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708F5396-3614-43C6-979C-13C1A50EB2F0}"/>
              </a:ext>
            </a:extLst>
          </p:cNvPr>
          <p:cNvSpPr txBox="1"/>
          <p:nvPr/>
        </p:nvSpPr>
        <p:spPr>
          <a:xfrm>
            <a:off x="6096000" y="2762151"/>
            <a:ext cx="5580428" cy="1518364"/>
          </a:xfrm>
          <a:prstGeom prst="rect">
            <a:avLst/>
          </a:prstGeom>
          <a:noFill/>
        </p:spPr>
        <p:txBody>
          <a:bodyPr wrap="square" rtlCol="0">
            <a:spAutoFit/>
          </a:bodyPr>
          <a:lstStyle/>
          <a:p>
            <a:pPr algn="ctr" eaLnBrk="1" hangingPunct="1">
              <a:spcBef>
                <a:spcPts val="1000"/>
              </a:spcBef>
            </a:pPr>
            <a:r>
              <a:rPr lang="en-US" altLang="en-US" sz="24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Total Winnings </a:t>
            </a:r>
            <a:r>
              <a:rPr lang="en-US" altLang="en-US" sz="24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 2024:</a:t>
            </a:r>
            <a:endParaRPr lang="en-US" altLang="en-US" sz="24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endParaRPr lang="en-US" altLang="en-US" sz="24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lgn="ctr" eaLnBrk="1" hangingPunct="1">
              <a:spcBef>
                <a:spcPts val="1000"/>
              </a:spcBef>
            </a:pPr>
            <a:r>
              <a:rPr lang="en-US" altLang="en-US" sz="28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£281,979!</a:t>
            </a:r>
            <a:endParaRPr lang="en-US" sz="2800" b="1" dirty="0">
              <a:solidFill>
                <a:srgbClr val="E6007E"/>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B00E2A27-3773-4BAE-84CD-72D910377C9D}"/>
              </a:ext>
            </a:extLst>
          </p:cNvPr>
          <p:cNvPicPr>
            <a:picLocks noChangeAspect="1"/>
          </p:cNvPicPr>
          <p:nvPr/>
        </p:nvPicPr>
        <p:blipFill>
          <a:blip r:embed="rId5"/>
          <a:stretch>
            <a:fillRect/>
          </a:stretch>
        </p:blipFill>
        <p:spPr>
          <a:xfrm>
            <a:off x="738644" y="5424488"/>
            <a:ext cx="4960937" cy="9699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48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NAnYWrPdSszPZHjvH367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Master">
  <a:themeElements>
    <a:clrScheme name="Custom 37">
      <a:dk1>
        <a:srgbClr val="002878"/>
      </a:dk1>
      <a:lt1>
        <a:srgbClr val="FFFFFF"/>
      </a:lt1>
      <a:dk2>
        <a:srgbClr val="ED1C24"/>
      </a:dk2>
      <a:lt2>
        <a:srgbClr val="0077C8"/>
      </a:lt2>
      <a:accent1>
        <a:srgbClr val="E1671B"/>
      </a:accent1>
      <a:accent2>
        <a:srgbClr val="E0457B"/>
      </a:accent2>
      <a:accent3>
        <a:srgbClr val="FFCE00"/>
      </a:accent3>
      <a:accent4>
        <a:srgbClr val="582C83"/>
      </a:accent4>
      <a:accent5>
        <a:srgbClr val="77B80D"/>
      </a:accent5>
      <a:accent6>
        <a:srgbClr val="000000"/>
      </a:accent6>
      <a:hlink>
        <a:srgbClr val="0077C8"/>
      </a:hlink>
      <a:folHlink>
        <a:srgbClr val="582C8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400" dirty="0" smtClean="0">
            <a:solidFill>
              <a:schemeClr val="bg1">
                <a:lumMod val="50000"/>
              </a:schemeClr>
            </a:solidFill>
            <a:latin typeface="NBS Light" pitchFamily="2"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BDE1B371BE3E42BC5683075C9E31EA" ma:contentTypeVersion="18" ma:contentTypeDescription="Create a new document." ma:contentTypeScope="" ma:versionID="273841d5b76b606ba3da4212ecbba352">
  <xsd:schema xmlns:xsd="http://www.w3.org/2001/XMLSchema" xmlns:xs="http://www.w3.org/2001/XMLSchema" xmlns:p="http://schemas.microsoft.com/office/2006/metadata/properties" xmlns:ns2="f0a0b62c-d44e-4165-b868-7da61ff7e5d0" xmlns:ns3="63410da5-1bc7-47ed-9bd7-69a81b61d9a3" targetNamespace="http://schemas.microsoft.com/office/2006/metadata/properties" ma:root="true" ma:fieldsID="cbcc8f1c8b6fd23e121bbd464dbb0204" ns2:_="" ns3:_="">
    <xsd:import namespace="f0a0b62c-d44e-4165-b868-7da61ff7e5d0"/>
    <xsd:import namespace="63410da5-1bc7-47ed-9bd7-69a81b61d9a3"/>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a0b62c-d44e-4165-b868-7da61ff7e5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9690511-d2eb-474b-8899-badc9087cfa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410da5-1bc7-47ed-9bd7-69a81b61d9a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d021555-bc5c-4adf-a6e4-04b441f2d83a}" ma:internalName="TaxCatchAll" ma:showField="CatchAllData" ma:web="63410da5-1bc7-47ed-9bd7-69a81b61d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0a0b62c-d44e-4165-b868-7da61ff7e5d0">
      <Terms xmlns="http://schemas.microsoft.com/office/infopath/2007/PartnerControls"/>
    </lcf76f155ced4ddcb4097134ff3c332f>
    <TaxCatchAll xmlns="63410da5-1bc7-47ed-9bd7-69a81b61d9a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D5CDF8-E5B2-451B-9CD5-9C286DF6D4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a0b62c-d44e-4165-b868-7da61ff7e5d0"/>
    <ds:schemaRef ds:uri="63410da5-1bc7-47ed-9bd7-69a81b61d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45E8AB-AA1B-4F0C-8C32-1A4705CA5E1C}">
  <ds:schemaRefs>
    <ds:schemaRef ds:uri="http://schemas.microsoft.com/office/2006/metadata/properties"/>
    <ds:schemaRef ds:uri="http://schemas.microsoft.com/office/infopath/2007/PartnerControls"/>
    <ds:schemaRef ds:uri="f0a0b62c-d44e-4165-b868-7da61ff7e5d0"/>
    <ds:schemaRef ds:uri="63410da5-1bc7-47ed-9bd7-69a81b61d9a3"/>
  </ds:schemaRefs>
</ds:datastoreItem>
</file>

<file path=customXml/itemProps3.xml><?xml version="1.0" encoding="utf-8"?>
<ds:datastoreItem xmlns:ds="http://schemas.openxmlformats.org/officeDocument/2006/customXml" ds:itemID="{3394591F-2B14-412A-9218-2986AFB9A6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136</TotalTime>
  <Words>1365</Words>
  <Application>Microsoft Office PowerPoint</Application>
  <PresentationFormat>Widescreen</PresentationFormat>
  <Paragraphs>262</Paragraphs>
  <Slides>21</Slides>
  <Notes>0</Notes>
  <HiddenSlides>0</HiddenSlides>
  <MMClips>2</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3" baseType="lpstr">
      <vt:lpstr>Arial</vt:lpstr>
      <vt:lpstr>Calibri</vt:lpstr>
      <vt:lpstr>Calibri Light</vt:lpstr>
      <vt:lpstr>NBS Light</vt:lpstr>
      <vt:lpstr>NBS Medium</vt:lpstr>
      <vt:lpstr>Symbol</vt:lpstr>
      <vt:lpstr>Tahoma</vt:lpstr>
      <vt:lpstr>Trebuchet MS</vt:lpstr>
      <vt:lpstr>Verdana</vt:lpstr>
      <vt:lpstr>Office Theme</vt:lpstr>
      <vt:lpstr>Text Master</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Statements, Rule Changes, Affiliation Motion</dc:title>
  <dc:creator>Bev Cubbon</dc:creator>
  <cp:lastModifiedBy>Charlotte Fackerell</cp:lastModifiedBy>
  <cp:revision>49</cp:revision>
  <dcterms:created xsi:type="dcterms:W3CDTF">2021-10-01T18:33:04Z</dcterms:created>
  <dcterms:modified xsi:type="dcterms:W3CDTF">2025-04-08T13:07:46Z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0x010100BFBDE1B371BE3E42BC5683075C9E31EA</vt:lpwstr>
  </property>
  <property fmtid="{D5CDD505-2E9C-101B-9397-08002B2CF9AE}" pid="3" name="MediaServiceImageTags">
    <vt:lpwstr/>
  </property>
</Properties>
</file>