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27"/>
  </p:notesMasterIdLst>
  <p:sldIdLst>
    <p:sldId id="300" r:id="rId6"/>
    <p:sldId id="299" r:id="rId7"/>
    <p:sldId id="301" r:id="rId8"/>
    <p:sldId id="302" r:id="rId9"/>
    <p:sldId id="303" r:id="rId10"/>
    <p:sldId id="304" r:id="rId11"/>
    <p:sldId id="305" r:id="rId12"/>
    <p:sldId id="307" r:id="rId13"/>
    <p:sldId id="306" r:id="rId14"/>
    <p:sldId id="308" r:id="rId15"/>
    <p:sldId id="309" r:id="rId16"/>
    <p:sldId id="322" r:id="rId17"/>
    <p:sldId id="310" r:id="rId18"/>
    <p:sldId id="311" r:id="rId19"/>
    <p:sldId id="312" r:id="rId20"/>
    <p:sldId id="323" r:id="rId21"/>
    <p:sldId id="320" r:id="rId22"/>
    <p:sldId id="313" r:id="rId23"/>
    <p:sldId id="314" r:id="rId24"/>
    <p:sldId id="315"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18/07/2024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18/07/2024</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18/07/2024</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3.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406334"/>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Reductions on Phone Plans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744648856"/>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a:solidFill>
                            <a:schemeClr val="dk1"/>
                          </a:solidFill>
                          <a:effectLst/>
                          <a:latin typeface="Verdana" panose="020B0604030504040204" pitchFamily="34" charset="0"/>
                          <a:ea typeface="Verdana" panose="020B0604030504040204" pitchFamily="34" charset="0"/>
                          <a:cs typeface="+mn-cs"/>
                        </a:rPr>
                        <a:t>9</a:t>
                      </a:r>
                      <a:r>
                        <a:rPr lang="en-GB" sz="1100" b="0" kern="1200" dirty="0">
                          <a:solidFill>
                            <a:schemeClr val="dk1"/>
                          </a:solidFill>
                          <a:effectLst/>
                          <a:latin typeface="Verdana" panose="020B0604030504040204" pitchFamily="34" charset="0"/>
                          <a:ea typeface="Verdana" panose="020B0604030504040204" pitchFamily="34" charset="0"/>
                          <a:cs typeface="+mn-cs"/>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a:solidFill>
                            <a:schemeClr val="dk1"/>
                          </a:solidFill>
                          <a:effectLst/>
                          <a:latin typeface="Verdana" panose="020B0604030504040204" pitchFamily="34" charset="0"/>
                          <a:ea typeface="Verdana" panose="020B0604030504040204" pitchFamily="34" charset="0"/>
                          <a:cs typeface="+mn-cs"/>
                        </a:rPr>
                        <a:t>8%</a:t>
                      </a:r>
                      <a:endParaRPr lang="en-GB" sz="1100" b="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Google Play</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Ted Baker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6</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6</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solidFill>
                            <a:schemeClr val="dk1"/>
                          </a:solidFill>
                          <a:effectLst/>
                        </a:rPr>
                        <a:t>Wagamama</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316729" cy="1200329"/>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21</a:t>
            </a:r>
            <a:r>
              <a:rPr lang="en-GB" i="1" baseline="30000" dirty="0">
                <a:latin typeface="Calibri" panose="020F0502020204030204" pitchFamily="34" charset="0"/>
                <a:cs typeface="Calibri" panose="020F0502020204030204" pitchFamily="34" charset="0"/>
              </a:rPr>
              <a:t>st</a:t>
            </a:r>
            <a:r>
              <a:rPr lang="en-GB" i="1" dirty="0">
                <a:latin typeface="Calibri" panose="020F0502020204030204" pitchFamily="34" charset="0"/>
                <a:cs typeface="Calibri" panose="020F0502020204030204" pitchFamily="34" charset="0"/>
              </a:rPr>
              <a:t> June 2024</a:t>
            </a:r>
            <a:r>
              <a:rPr lang="en-GB" sz="1800" i="1" dirty="0">
                <a:latin typeface="Calibri" panose="020F0502020204030204" pitchFamily="34" charset="0"/>
                <a:cs typeface="Calibri" panose="020F0502020204030204" pitchFamily="34" charset="0"/>
              </a:rPr>
              <a:t> , and are subject to change</a:t>
            </a:r>
          </a:p>
          <a:p>
            <a:r>
              <a:rPr lang="en-GB" i="1" dirty="0">
                <a:latin typeface="Calibri" panose="020F0502020204030204" pitchFamily="34" charset="0"/>
                <a:cs typeface="Calibri" panose="020F0502020204030204" pitchFamily="34" charset="0"/>
              </a:rPr>
              <a:t>*** </a:t>
            </a:r>
            <a:r>
              <a:rPr lang="en-GB" i="1" dirty="0" err="1">
                <a:latin typeface="Calibri" panose="020F0502020204030204" pitchFamily="34" charset="0"/>
                <a:cs typeface="Calibri" panose="020F0502020204030204" pitchFamily="34" charset="0"/>
              </a:rPr>
              <a:t>egift</a:t>
            </a:r>
            <a:r>
              <a:rPr lang="en-GB" i="1" dirty="0">
                <a:latin typeface="Calibri" panose="020F0502020204030204" pitchFamily="34" charset="0"/>
                <a:cs typeface="Calibri" panose="020F0502020204030204" pitchFamily="34" charset="0"/>
              </a:rPr>
              <a:t> card may need to be printed &amp; given to cashier </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£6.52**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406334"/>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O2 - 25% Off O2 Refresh  20% discount for family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Leasing - Up to 45% discounts available, on</a:t>
            </a:r>
            <a:b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b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 wide range of vehicles – including increasing </a:t>
            </a:r>
            <a:b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b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hybrid / electric options (available for family too)</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Free Legal Helpline (available for family too)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a:extLst>
              <a:ext uri="{FF2B5EF4-FFF2-40B4-BE49-F238E27FC236}">
                <a16:creationId xmlns:a16="http://schemas.microsoft.com/office/drawing/2014/main" id="{649E3B9B-3D0A-41AB-A36C-C14D5D40F6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0750">
            <a:off x="9545149" y="2868252"/>
            <a:ext cx="1804166" cy="1804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988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50 years within NBS </a:t>
            </a:r>
            <a:endParaRPr lang="en-US" altLang="en-US" sz="200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Working with the Admin Centre</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996932"/>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working and flexible retirement</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scheme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Redeployment and severance terms</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3440358184"/>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1/4/23)</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£10.42</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£10.18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£7.49</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1585012626"/>
              </p:ext>
            </p:extLst>
          </p:nvPr>
        </p:nvGraphicFramePr>
        <p:xfrm>
          <a:off x="627954" y="2318046"/>
          <a:ext cx="6422866" cy="427228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1/4/24)</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21	£11.44</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£8.60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Under 18	£6.40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£12.63 July 2024  </a:t>
                      </a:r>
                    </a:p>
                    <a:p>
                      <a:pPr algn="ctr"/>
                      <a:endParaRPr lang="en-GB"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dirty="0">
                          <a:latin typeface="Calibri" panose="020F0502020204030204" pitchFamily="34" charset="0"/>
                          <a:cs typeface="Calibri" panose="020F0502020204030204" pitchFamily="34" charset="0"/>
                        </a:rPr>
                        <a:t>32 days including public holidays for England (Scotland &amp; Ireland will vary)</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dirty="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from 1st April 2023</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June 2024</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£17.20 F/T p/m  £10.18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£14.57 F/T p/m  £8.40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a:t>
            </a:r>
          </a:p>
          <a:p>
            <a:pPr marL="342900" indent="-342900" eaLnBrk="1" hangingPunct="1">
              <a:spcBef>
                <a:spcPts val="1000"/>
              </a:spcBef>
              <a:buBlip>
                <a:blip r:embed="rId3"/>
              </a:buBlip>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in 2023:</a:t>
            </a: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£280,274!</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273841d5b76b606ba3da4212ecbba352">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cbcc8f1c8b6fd23e121bbd464dbb0204"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D5CDF8-E5B2-451B-9CD5-9C286DF6D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3.xml><?xml version="1.0" encoding="utf-8"?>
<ds:datastoreItem xmlns:ds="http://schemas.openxmlformats.org/officeDocument/2006/customXml" ds:itemID="{3394591F-2B14-412A-9218-2986AFB9A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TotalTime>
  <Words>1388</Words>
  <Application>Microsoft Office PowerPoint</Application>
  <PresentationFormat>Widescreen</PresentationFormat>
  <Paragraphs>260</Paragraphs>
  <Slides>21</Slides>
  <Notes>0</Notes>
  <HiddenSlides>0</HiddenSlides>
  <MMClips>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3" baseType="lpstr">
      <vt:lpstr>Arial</vt:lpstr>
      <vt:lpstr>Calibri</vt:lpstr>
      <vt:lpstr>Calibri Light</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39</cp:revision>
  <dcterms:created xsi:type="dcterms:W3CDTF">2021-10-01T18:33:04Z</dcterms:created>
  <dcterms:modified xsi:type="dcterms:W3CDTF">2024-07-18T13:45:32Z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