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257" r:id="rId5"/>
    <p:sldId id="275" r:id="rId6"/>
    <p:sldId id="269" r:id="rId7"/>
    <p:sldId id="271" r:id="rId8"/>
    <p:sldId id="272" r:id="rId9"/>
    <p:sldId id="274" r:id="rId10"/>
    <p:sldId id="268" r:id="rId11"/>
    <p:sldId id="276" r:id="rId12"/>
    <p:sldId id="277" r:id="rId13"/>
    <p:sldId id="278" r:id="rId14"/>
    <p:sldId id="263" r:id="rId15"/>
    <p:sldId id="262" r:id="rId16"/>
    <p:sldId id="279" r:id="rId17"/>
    <p:sldId id="26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pitchFamily="124" charset="0"/>
        <a:ea typeface="Heiti SC Light" pitchFamily="124" charset="-122"/>
        <a:cs typeface="+mn-cs"/>
        <a:sym typeface="Gill Sans" pitchFamily="12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33"/>
    <a:srgbClr val="93C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0" autoAdjust="0"/>
    <p:restoredTop sz="94125" autoAdjust="0"/>
  </p:normalViewPr>
  <p:slideViewPr>
    <p:cSldViewPr snapToGrid="0">
      <p:cViewPr varScale="1">
        <p:scale>
          <a:sx n="84" d="100"/>
          <a:sy n="84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53D940-5356-4062-94A0-BDEE64FE8CEF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83BBB5-D68B-4F31-A1AA-A6CCA2988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83FA9488-505C-4976-B093-0433C126286A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8275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19694068-A3DE-415A-A316-6A037AD7DF96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1796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19694068-A3DE-415A-A316-6A037AD7DF96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8881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19694068-A3DE-415A-A316-6A037AD7DF96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5518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19694068-A3DE-415A-A316-6A037AD7DF96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58411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8CB6A1C1-A742-461C-97AC-D2B7EB496C71}" type="slidenum">
              <a:rPr lang="en-GB" altLang="en-US" sz="1200" smtClean="0"/>
              <a:pPr/>
              <a:t>9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3011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47729C0F-C035-4AC9-874B-C61A5FBD1F21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77394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fld id="{94B9789C-16B2-45EA-8485-A587C533D1A5}" type="slidenum">
              <a:rPr lang="en-GB" altLang="en-US" sz="1200" smtClean="0"/>
              <a:pPr/>
              <a:t>14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9110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3BBB5-D68B-4F31-A1AA-A6CCA29880F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0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81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074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75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50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52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77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70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41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27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6050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467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563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7038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91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40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45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3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900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165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68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0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082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15879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7897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4530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92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45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88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351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81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5879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895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Verdan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6003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55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charset="0"/>
          <a:ea typeface="Heiti SC Light" charset="0"/>
          <a:cs typeface="Heiti SC Light" charset="0"/>
          <a:sym typeface="Verdana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t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7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/>
          </p:cNvSpPr>
          <p:nvPr/>
        </p:nvSpPr>
        <p:spPr bwMode="auto">
          <a:xfrm>
            <a:off x="468313" y="201613"/>
            <a:ext cx="3092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8100" tIns="38100" rIns="38100" bIns="38100"/>
          <a:lstStyle/>
          <a:p>
            <a:pPr eaLnBrk="1" hangingPunct="1"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Bold" charset="0"/>
                <a:ea typeface="Heiti SC Light" charset="0"/>
                <a:cs typeface="Geneva" charset="0"/>
                <a:sym typeface="Arial Bold" charset="0"/>
              </a:rPr>
              <a:t>Transfer from Carillion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 charset="0"/>
              <a:ea typeface="Heiti SC Light" charset="0"/>
              <a:cs typeface="Geneva" charset="0"/>
              <a:sym typeface="Arial" charset="0"/>
            </a:endParaRPr>
          </a:p>
        </p:txBody>
      </p:sp>
      <p:pic>
        <p:nvPicPr>
          <p:cNvPr id="2052" name="Picture 1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 descr="welcome 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78113"/>
            <a:ext cx="533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ngs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A54B72DE-3221-4A4F-9B82-1CAE6E026E6F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7172" name="Rectangle 3"/>
          <p:cNvSpPr>
            <a:spLocks/>
          </p:cNvSpPr>
          <p:nvPr/>
        </p:nvSpPr>
        <p:spPr bwMode="auto">
          <a:xfrm>
            <a:off x="468313" y="1484313"/>
            <a:ext cx="5843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Member Benefits - Discounts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5CB9CEF0-8E95-4E88-9CA5-18EFB1BD695F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74" name="Picture 1" descr="NG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/>
          </p:cNvSpPr>
          <p:nvPr/>
        </p:nvSpPr>
        <p:spPr bwMode="auto">
          <a:xfrm>
            <a:off x="455613" y="2276475"/>
            <a:ext cx="77073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 NGSU Extras</a:t>
            </a:r>
          </a:p>
          <a:p>
            <a:pPr eaLnBrk="1" hangingPunct="1">
              <a:spcBef>
                <a:spcPts val="1000"/>
              </a:spcBef>
            </a:pPr>
            <a:r>
              <a:rPr lang="en-GB" altLang="en-US" sz="1800" dirty="0">
                <a:latin typeface="Arial" panose="020B0604020202020204" pitchFamily="34" charset="0"/>
                <a:sym typeface="Arial" panose="020B0604020202020204" pitchFamily="34" charset="0"/>
              </a:rPr>
              <a:t>  NGSU Extras is designed to help you make the most of your membership by providing a great package of savings with some of the best names on the high street and other fantastic offers</a:t>
            </a:r>
            <a:r>
              <a:rPr lang="en-GB" altLang="en-US" sz="1800" dirty="0" smtClean="0"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ts val="1000"/>
              </a:spcBef>
            </a:pPr>
            <a:endParaRPr lang="en-US" altLang="en-US" sz="1400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Discount 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Cinema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ickets</a:t>
            </a:r>
            <a:endParaRPr lang="en-GB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Discount Gym Membership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 smtClean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Discounted 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Theme Park 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ickets </a:t>
            </a:r>
            <a:endParaRPr lang="en-US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16%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ashback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your 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hopping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 smtClean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30% off EE Phone Plans</a:t>
            </a:r>
            <a:endParaRPr lang="en-US" altLang="en-US" sz="2000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	</a:t>
            </a:r>
          </a:p>
        </p:txBody>
      </p:sp>
      <p:pic>
        <p:nvPicPr>
          <p:cNvPr id="7176" name="Picture 7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dot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6875463" y="3716338"/>
            <a:ext cx="22685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NGSU Extras 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6"/>
          <a:stretch>
            <a:fillRect/>
          </a:stretch>
        </p:blipFill>
        <p:spPr bwMode="auto">
          <a:xfrm>
            <a:off x="5451475" y="5024438"/>
            <a:ext cx="2325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94031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A54B72DE-3221-4A4F-9B82-1CAE6E026E6F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11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7172" name="Rectangle 3"/>
          <p:cNvSpPr>
            <a:spLocks/>
          </p:cNvSpPr>
          <p:nvPr/>
        </p:nvSpPr>
        <p:spPr bwMode="auto">
          <a:xfrm>
            <a:off x="468313" y="1484313"/>
            <a:ext cx="5843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Member Benefits - Discounts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5CB9CEF0-8E95-4E88-9CA5-18EFB1BD695F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11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74" name="Picture 1" descr="NG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/>
          </p:cNvSpPr>
          <p:nvPr/>
        </p:nvSpPr>
        <p:spPr bwMode="auto">
          <a:xfrm>
            <a:off x="455613" y="2276475"/>
            <a:ext cx="77073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 smtClean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 Team Club </a:t>
            </a:r>
          </a:p>
          <a:p>
            <a:pPr eaLnBrk="1" hangingPunct="1">
              <a:spcBef>
                <a:spcPts val="1000"/>
              </a:spcBef>
            </a:pPr>
            <a:r>
              <a:rPr lang="en-GB" altLang="en-US" sz="1800" dirty="0" smtClean="0">
                <a:latin typeface="Arial" panose="020B0604020202020204" pitchFamily="34" charset="0"/>
                <a:sym typeface="Arial" panose="020B0604020202020204" pitchFamily="34" charset="0"/>
              </a:rPr>
              <a:t>  You </a:t>
            </a:r>
            <a:r>
              <a:rPr lang="en-GB" altLang="en-US" sz="1800" dirty="0">
                <a:latin typeface="Arial" panose="020B0604020202020204" pitchFamily="34" charset="0"/>
                <a:sym typeface="Arial" panose="020B0604020202020204" pitchFamily="34" charset="0"/>
              </a:rPr>
              <a:t>can receive up to </a:t>
            </a:r>
            <a:r>
              <a:rPr lang="en-GB" altLang="en-US" sz="1800" dirty="0" smtClean="0">
                <a:latin typeface="Arial" panose="020B0604020202020204" pitchFamily="34" charset="0"/>
                <a:sym typeface="Arial" panose="020B0604020202020204" pitchFamily="34" charset="0"/>
              </a:rPr>
              <a:t>16% </a:t>
            </a:r>
            <a:r>
              <a:rPr lang="en-GB" altLang="en-US" sz="1800" dirty="0">
                <a:latin typeface="Arial" panose="020B0604020202020204" pitchFamily="34" charset="0"/>
                <a:sym typeface="Arial" panose="020B0604020202020204" pitchFamily="34" charset="0"/>
              </a:rPr>
              <a:t>cashback on your everyday shopping when you spend at any of the Team Club retail partners</a:t>
            </a:r>
            <a:r>
              <a:rPr lang="en-GB" altLang="en-US" sz="1800" dirty="0" smtClean="0"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000"/>
              </a:spcBef>
            </a:pPr>
            <a:endParaRPr lang="en-US" altLang="en-US" sz="1400" dirty="0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It’s Not a Credit Card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 smtClean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GB" sz="2000" dirty="0"/>
              <a:t>Visa® </a:t>
            </a:r>
            <a:r>
              <a:rPr lang="en-GB" sz="2000" dirty="0" smtClean="0"/>
              <a:t>accepted</a:t>
            </a:r>
            <a:endParaRPr lang="en-GB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2000" dirty="0"/>
              <a:t>E</a:t>
            </a:r>
            <a:r>
              <a:rPr lang="en-GB" sz="2000" dirty="0" smtClean="0"/>
              <a:t>arn </a:t>
            </a:r>
            <a:r>
              <a:rPr lang="en-GB" sz="2000" dirty="0"/>
              <a:t>cashback straight away</a:t>
            </a:r>
            <a:endParaRPr lang="en-US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2000" dirty="0"/>
              <a:t>M</a:t>
            </a:r>
            <a:r>
              <a:rPr lang="en-GB" sz="2000" dirty="0" smtClean="0"/>
              <a:t>inimum </a:t>
            </a:r>
            <a:r>
              <a:rPr lang="en-GB" sz="2000" dirty="0"/>
              <a:t>of £</a:t>
            </a:r>
            <a:r>
              <a:rPr lang="en-GB" sz="2000" dirty="0" smtClean="0"/>
              <a:t>10 Top Up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2000" dirty="0" smtClean="0"/>
              <a:t>£14.99 set up fee</a:t>
            </a:r>
            <a:endParaRPr lang="en-GB" sz="2000" dirty="0"/>
          </a:p>
          <a:p>
            <a:pPr eaLnBrk="1" hangingPunct="1">
              <a:spcBef>
                <a:spcPts val="1000"/>
              </a:spcBef>
            </a:pPr>
            <a:endParaRPr lang="en-GB" sz="2000" dirty="0" smtClean="0"/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	</a:t>
            </a:r>
          </a:p>
        </p:txBody>
      </p:sp>
      <p:pic>
        <p:nvPicPr>
          <p:cNvPr id="7176" name="Picture 7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7662" y="3686133"/>
            <a:ext cx="8219138" cy="3395752"/>
            <a:chOff x="467662" y="3686133"/>
            <a:chExt cx="8219138" cy="3395752"/>
          </a:xfrm>
        </p:grpSpPr>
        <p:pic>
          <p:nvPicPr>
            <p:cNvPr id="1026" name="Picture 2" descr="Image result for sainsbur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62" y="5839109"/>
              <a:ext cx="3100705" cy="124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new look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903" y="5995374"/>
              <a:ext cx="2048383" cy="85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argo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390" y="5098137"/>
              <a:ext cx="1325880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boots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236" y="4479439"/>
              <a:ext cx="1109265" cy="67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436" y="5387726"/>
              <a:ext cx="2283955" cy="92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Image result for m&amp;s 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525" y="4456143"/>
              <a:ext cx="1741046" cy="71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h samue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269" y="3686133"/>
              <a:ext cx="1635379" cy="71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halfords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296" y="3831175"/>
              <a:ext cx="2029504" cy="429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029958" y="6460497"/>
            <a:ext cx="261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 many more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5223787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/>
          </p:cNvSpPr>
          <p:nvPr/>
        </p:nvSpPr>
        <p:spPr bwMode="auto">
          <a:xfrm>
            <a:off x="248777" y="4917318"/>
            <a:ext cx="5527022" cy="17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 Virgin Experience Days </a:t>
            </a:r>
          </a:p>
          <a:p>
            <a:pPr eaLnBrk="1" hangingPunct="1">
              <a:spcBef>
                <a:spcPts val="100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We have teamed up with Virgin Experience Days to offer you an exclusive 20% discount on all full priced experiences.</a:t>
            </a:r>
          </a:p>
          <a:p>
            <a:pPr algn="ctr" eaLnBrk="1" hangingPunct="1">
              <a:spcBef>
                <a:spcPts val="1000"/>
              </a:spcBef>
            </a:pP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17318"/>
            <a:ext cx="2736376" cy="11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BDDA06AC-31AA-4760-BBC8-F6349BE7D69C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8198" name="Rectangle 3"/>
          <p:cNvSpPr>
            <a:spLocks/>
          </p:cNvSpPr>
          <p:nvPr/>
        </p:nvSpPr>
        <p:spPr bwMode="auto">
          <a:xfrm>
            <a:off x="468313" y="1484313"/>
            <a:ext cx="5843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Member Benefits - Discounts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E06E273D-65FE-4E18-8470-4F9A707B4902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200" name="Picture 1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 descr="ngs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3012287" y="2526093"/>
            <a:ext cx="5926997" cy="21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Hotpoint Privilege Purchase Club</a:t>
            </a:r>
          </a:p>
          <a:p>
            <a:pPr eaLnBrk="1" hangingPunct="1">
              <a:spcBef>
                <a:spcPts val="100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Exclusive Nationwide Group Staff Union offer, savings of up to 30% on Hotpoint, Whirlpool and </a:t>
            </a:r>
            <a:r>
              <a:rPr lang="en-GB" altLang="en-US" sz="1800" dirty="0" err="1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Indesit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products – over 850 different appliances, ranging from washing machines, fridges, cookers and dishwashers to Small Domestic Appliance range. Juicers, kettles, toasters etc.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2" y="2989429"/>
            <a:ext cx="2512584" cy="1076822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43E85FB6-D217-4C61-A854-37020BFD5645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0244" name="Rectangle 3"/>
          <p:cNvSpPr>
            <a:spLocks/>
          </p:cNvSpPr>
          <p:nvPr/>
        </p:nvSpPr>
        <p:spPr bwMode="auto">
          <a:xfrm>
            <a:off x="468313" y="1484313"/>
            <a:ext cx="5843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Member Benefits - Discounts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D2A0705A-9D3F-48C3-8EA2-AB546D58AF1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6" name="Picture 1" descr="NG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4"/>
          <p:cNvSpPr>
            <a:spLocks/>
          </p:cNvSpPr>
          <p:nvPr/>
        </p:nvSpPr>
        <p:spPr bwMode="auto">
          <a:xfrm>
            <a:off x="455613" y="2276475"/>
            <a:ext cx="7686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 NGSU Travel Club – Benchmark Travel </a:t>
            </a:r>
            <a:endParaRPr lang="en-US" altLang="en-US" sz="1800" dirty="0">
              <a:solidFill>
                <a:srgbClr val="B7003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The NGSU Travel Club provides fantastic travel deals and will try to beat ANY OTHER travel agent/website/Teletext deal </a:t>
            </a:r>
          </a:p>
          <a:p>
            <a:pPr algn="ctr" eaLnBrk="1" hangingPunct="1">
              <a:spcBef>
                <a:spcPts val="1000"/>
              </a:spcBef>
            </a:pP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Extra Discount to Members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Summer Breaks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Winter Breaks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Cruises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Wedding &amp; Stag/Hen events</a:t>
            </a: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8" name="Picture 7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768" y="3755782"/>
            <a:ext cx="2063432" cy="128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3891416"/>
            <a:ext cx="2432304" cy="885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50" y="5292793"/>
            <a:ext cx="3724332" cy="1355657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/>
          </p:cNvSpPr>
          <p:nvPr/>
        </p:nvSpPr>
        <p:spPr bwMode="auto">
          <a:xfrm>
            <a:off x="455613" y="2276475"/>
            <a:ext cx="7686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Many more discounts available…</a:t>
            </a:r>
          </a:p>
          <a:p>
            <a:pPr eaLnBrk="1" hangingPunct="1">
              <a:spcBef>
                <a:spcPts val="1000"/>
              </a:spcBef>
            </a:pPr>
            <a:r>
              <a:rPr lang="en-GB" altLang="en-US" sz="1800" dirty="0">
                <a:latin typeface="Arial" panose="020B0604020202020204" pitchFamily="34" charset="0"/>
                <a:sym typeface="Arial" panose="020B0604020202020204" pitchFamily="34" charset="0"/>
              </a:rPr>
              <a:t>We have exclusive discounts with many other companies including…</a:t>
            </a:r>
          </a:p>
          <a:p>
            <a:pPr algn="ctr" eaLnBrk="1" hangingPunct="1">
              <a:spcBef>
                <a:spcPts val="1000"/>
              </a:spcBef>
            </a:pPr>
            <a:endParaRPr lang="en-GB" altLang="en-US" sz="18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O2 - 25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% Off O2 Refresh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 err="1" smtClean="0">
                <a:latin typeface="Arial" panose="020B0604020202020204" pitchFamily="34" charset="0"/>
                <a:sym typeface="Arial" panose="020B0604020202020204" pitchFamily="34" charset="0"/>
              </a:rPr>
              <a:t>Tastecard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 – Discount Annual Membership</a:t>
            </a:r>
            <a:endParaRPr lang="en-US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Great Magazines – Discounted Subscription</a:t>
            </a:r>
            <a:endParaRPr lang="en-US" altLang="en-US" sz="2000" dirty="0" smtClean="0">
              <a:solidFill>
                <a:srgbClr val="B7003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 smtClean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Car </a:t>
            </a:r>
            <a:r>
              <a:rPr lang="en-US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Leasing - Up 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to 45%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Free Legal Helpline</a:t>
            </a:r>
          </a:p>
          <a:p>
            <a:pPr eaLnBrk="1" hangingPunct="1">
              <a:spcBef>
                <a:spcPts val="1000"/>
              </a:spcBef>
            </a:pPr>
            <a:endParaRPr lang="en-US" altLang="en-US" sz="18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F7320333-A242-4C9D-9102-4063C1040228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468313" y="1484313"/>
            <a:ext cx="5843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Member Benefits - Discounts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E7B6C66F-FF85-413A-B5CC-9EA86552CC11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271" name="Picture 1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4"/>
          <p:cNvGrpSpPr>
            <a:grpSpLocks/>
          </p:cNvGrpSpPr>
          <p:nvPr/>
        </p:nvGrpSpPr>
        <p:grpSpPr bwMode="auto">
          <a:xfrm rot="554993">
            <a:off x="4737424" y="4935162"/>
            <a:ext cx="1231900" cy="1497013"/>
            <a:chOff x="5384126" y="3301464"/>
            <a:chExt cx="1232034" cy="14975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73" y="3301377"/>
              <a:ext cx="1122485" cy="1497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277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126" y="3643376"/>
              <a:ext cx="1232034" cy="69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59697">
            <a:off x="6057900" y="3186113"/>
            <a:ext cx="1520825" cy="96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750">
            <a:off x="6540694" y="4501108"/>
            <a:ext cx="1804166" cy="180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09925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59" y="4705804"/>
            <a:ext cx="84252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wait until you need specific advice or help – join today to get the full benefit of the Union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" y="4792358"/>
            <a:ext cx="829001" cy="863793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8035" y="2731426"/>
            <a:ext cx="78041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/>
            <a:r>
              <a:rPr lang="en-GB" altLang="en-US" sz="7200" b="1" dirty="0">
                <a:solidFill>
                  <a:schemeClr val="bg1"/>
                </a:solidFill>
              </a:rPr>
              <a:t>Join Us Today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227" y="308645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1341438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468313" y="1484313"/>
            <a:ext cx="5843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About NGSU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94978132-9475-4E2C-AEC4-2CB9464A2406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7" name="Picture 7" descr="do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6875463" y="3716338"/>
            <a:ext cx="22685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4"/>
          <p:cNvSpPr>
            <a:spLocks/>
          </p:cNvSpPr>
          <p:nvPr/>
        </p:nvSpPr>
        <p:spPr bwMode="auto">
          <a:xfrm>
            <a:off x="455613" y="2276475"/>
            <a:ext cx="58848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GB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Independent TUC Affiliated Trade Union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NGSU – working on behalf of members for 40+ years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12,500+ members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Recognition Agreement with Nationwide since 1972 &amp;  Carillion since 2008</a:t>
            </a:r>
            <a:endParaRPr lang="en-US" altLang="en-US" sz="1800" dirty="0">
              <a:solidFill>
                <a:srgbClr val="B70033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No political affiliation or donations </a:t>
            </a:r>
          </a:p>
          <a:p>
            <a:pPr eaLnBrk="1" hangingPunct="1">
              <a:spcBef>
                <a:spcPts val="1000"/>
              </a:spcBef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398462" y="4791495"/>
            <a:ext cx="5843587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GB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Dedicated to Protecting Members’ Interests</a:t>
            </a: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Negotiating Terms and Conditions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Help and Advice at Work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Individual Representation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Benefits and Discounts </a:t>
            </a:r>
          </a:p>
          <a:p>
            <a:endParaRPr lang="en-GB" alt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/>
          </p:cNvSpPr>
          <p:nvPr/>
        </p:nvSpPr>
        <p:spPr bwMode="auto">
          <a:xfrm>
            <a:off x="455613" y="2971800"/>
            <a:ext cx="8229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endParaRPr lang="en-US" altLang="en-US" sz="20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EBA47DCE-B340-4843-891E-61248594EC55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3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41438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4101" name="Rectangle 3"/>
          <p:cNvSpPr>
            <a:spLocks/>
          </p:cNvSpPr>
          <p:nvPr/>
        </p:nvSpPr>
        <p:spPr bwMode="auto">
          <a:xfrm>
            <a:off x="468313" y="1484313"/>
            <a:ext cx="8188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GB" altLang="en-US" sz="2600" dirty="0" smtClean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Join Us Today – Together We Are Stronger</a:t>
            </a:r>
            <a:endParaRPr lang="en-GB" altLang="en-US" sz="2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9DE1403F-4D5A-4850-BE00-137ADBB55338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3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03" name="Picture 1" descr="NG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4"/>
          <p:cNvSpPr>
            <a:spLocks/>
          </p:cNvSpPr>
          <p:nvPr/>
        </p:nvSpPr>
        <p:spPr bwMode="auto">
          <a:xfrm>
            <a:off x="455613" y="2276475"/>
            <a:ext cx="60737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Monthly Subscription </a:t>
            </a:r>
            <a:r>
              <a:rPr lang="en-US" altLang="en-US" sz="2000" dirty="0" smtClean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Fee  </a:t>
            </a:r>
            <a:r>
              <a:rPr lang="en-US" altLang="en-US" sz="1400" dirty="0" smtClean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- from 1</a:t>
            </a:r>
            <a:r>
              <a:rPr lang="en-US" altLang="en-US" sz="1400" baseline="30000" dirty="0" smtClean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st</a:t>
            </a:r>
            <a:r>
              <a:rPr lang="en-US" altLang="en-US" sz="1400" dirty="0" smtClean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April 2018</a:t>
            </a:r>
            <a:endParaRPr lang="en-US" altLang="en-US" sz="1400" dirty="0">
              <a:solidFill>
                <a:srgbClr val="B70033"/>
              </a:solidFill>
              <a:latin typeface="Arial Bold" panose="020B0704020202020204" pitchFamily="34" charset="0"/>
              <a:sym typeface="Arial Bold" panose="020B07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Full Time Staff 		 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            £11.50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p/m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Part Time Staff (16+ hours)        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            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£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5.90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p/m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Part Time Staff (-16 hours)         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            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£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4.50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p/m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Maternity &amp; 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Pensioners		 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£</a:t>
            </a:r>
            <a:r>
              <a:rPr lang="en-GB" altLang="en-US" sz="2000" dirty="0" smtClean="0">
                <a:latin typeface="Arial" panose="020B0604020202020204" pitchFamily="34" charset="0"/>
                <a:sym typeface="Arial" panose="020B0604020202020204" pitchFamily="34" charset="0"/>
              </a:rPr>
              <a:t>2.25 </a:t>
            </a:r>
            <a:r>
              <a:rPr lang="en-GB" altLang="en-US" sz="2000" dirty="0">
                <a:latin typeface="Arial" panose="020B0604020202020204" pitchFamily="34" charset="0"/>
                <a:sym typeface="Arial" panose="020B0604020202020204" pitchFamily="34" charset="0"/>
              </a:rPr>
              <a:t>p/m</a:t>
            </a:r>
          </a:p>
          <a:p>
            <a:pPr eaLnBrk="1" hangingPunct="1">
              <a:spcBef>
                <a:spcPts val="1000"/>
              </a:spcBef>
            </a:pPr>
            <a:endParaRPr lang="en-GB" altLang="en-US" sz="1600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GB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" panose="020B0604020202020204" pitchFamily="34" charset="0"/>
              </a:rPr>
              <a:t>How do we compare? - </a:t>
            </a:r>
            <a:r>
              <a:rPr lang="en-GB" altLang="en-US" sz="14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@ </a:t>
            </a:r>
            <a:r>
              <a:rPr lang="en-GB" altLang="en-US" sz="1400" dirty="0" smtClean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June</a:t>
            </a:r>
            <a:r>
              <a:rPr lang="en-GB" altLang="en-US" sz="1400" dirty="0" smtClean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2019</a:t>
            </a:r>
            <a:endParaRPr lang="en-GB" altLang="en-US" sz="1400" dirty="0">
              <a:solidFill>
                <a:srgbClr val="B70033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altLang="en-US" sz="16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600" dirty="0">
                <a:latin typeface="Arial" panose="020B0604020202020204" pitchFamily="34" charset="0"/>
                <a:sym typeface="Arial" panose="020B0604020202020204" pitchFamily="34" charset="0"/>
              </a:rPr>
              <a:t>Unite = £</a:t>
            </a:r>
            <a:r>
              <a:rPr lang="en-GB" altLang="en-US" sz="1600" dirty="0" smtClean="0">
                <a:latin typeface="Arial" panose="020B0604020202020204" pitchFamily="34" charset="0"/>
                <a:sym typeface="Arial" panose="020B0604020202020204" pitchFamily="34" charset="0"/>
              </a:rPr>
              <a:t>15.82 </a:t>
            </a:r>
            <a:r>
              <a:rPr lang="en-GB" altLang="en-US" sz="1600" dirty="0">
                <a:latin typeface="Arial" panose="020B0604020202020204" pitchFamily="34" charset="0"/>
                <a:sym typeface="Arial" panose="020B0604020202020204" pitchFamily="34" charset="0"/>
              </a:rPr>
              <a:t>p/m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16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600" dirty="0">
                <a:latin typeface="Arial" panose="020B0604020202020204" pitchFamily="34" charset="0"/>
                <a:sym typeface="Arial" panose="020B0604020202020204" pitchFamily="34" charset="0"/>
              </a:rPr>
              <a:t>GMB = £</a:t>
            </a:r>
            <a:r>
              <a:rPr lang="en-GB" altLang="en-US" sz="1600" dirty="0" smtClean="0">
                <a:latin typeface="Arial" panose="020B0604020202020204" pitchFamily="34" charset="0"/>
                <a:sym typeface="Arial" panose="020B0604020202020204" pitchFamily="34" charset="0"/>
              </a:rPr>
              <a:t>13.70 </a:t>
            </a:r>
            <a:r>
              <a:rPr lang="en-GB" altLang="en-US" sz="1600" dirty="0">
                <a:latin typeface="Arial" panose="020B0604020202020204" pitchFamily="34" charset="0"/>
                <a:sym typeface="Arial" panose="020B0604020202020204" pitchFamily="34" charset="0"/>
              </a:rPr>
              <a:t>p/m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1600" dirty="0">
                <a:solidFill>
                  <a:srgbClr val="B70033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600" dirty="0">
                <a:latin typeface="Arial" panose="020B0604020202020204" pitchFamily="34" charset="0"/>
                <a:sym typeface="Arial" panose="020B0604020202020204" pitchFamily="34" charset="0"/>
              </a:rPr>
              <a:t>Unison = up to £22.50* p/m</a:t>
            </a:r>
          </a:p>
          <a:p>
            <a:pPr eaLnBrk="1" hangingPunct="1">
              <a:spcBef>
                <a:spcPts val="1000"/>
              </a:spcBef>
            </a:pPr>
            <a:r>
              <a:rPr lang="en-GB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*Linked to salary – rates shown based on equivalent salaries in NBS. </a:t>
            </a:r>
          </a:p>
          <a:p>
            <a:pPr eaLnBrk="1" hangingPunct="1">
              <a:spcBef>
                <a:spcPts val="1000"/>
              </a:spcBef>
            </a:pPr>
            <a:endParaRPr lang="en-US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05" name="Picture 7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" descr="dot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6875463" y="3716338"/>
            <a:ext cx="22685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7805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ot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7127519" y="2862644"/>
            <a:ext cx="2016481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4"/>
          <p:cNvSpPr>
            <a:spLocks/>
          </p:cNvSpPr>
          <p:nvPr/>
        </p:nvSpPr>
        <p:spPr bwMode="auto">
          <a:xfrm>
            <a:off x="472602" y="2276475"/>
            <a:ext cx="85382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b="1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NGSU had a Recognition Agreement with Carillion for: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Collective Bargaining rights for all employees in levels F,G &amp; H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  within the scope of </a:t>
            </a: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Carillion’s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commercial contract at Nationwide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Individual Representation for support with disciplinary and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grievances and provided for dispute resolution through ACAS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if required (as does the Agreement with Nationwide). </a:t>
            </a: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b="1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Since 2008 we have:</a:t>
            </a:r>
          </a:p>
          <a:p>
            <a:pPr marL="28575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Recruited and trained reps, who have attended NGSU Conference</a:t>
            </a:r>
          </a:p>
          <a:p>
            <a:pPr marL="285750" algn="l"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Pay negotiations – resolved living wage issues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raised by Carillion Union members</a:t>
            </a:r>
          </a:p>
          <a:p>
            <a:pPr marL="285750" algn="l"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Supported individuals at meetings and hearings (TUPE, redundancy, disciplinary and grievance)</a:t>
            </a:r>
          </a:p>
          <a:p>
            <a:pPr marL="285750" algn="l"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Attended Employee Involvement Committee meetings raised and resolved issues with Management </a:t>
            </a:r>
          </a:p>
          <a:p>
            <a:pPr marL="285750" algn="l"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Negotiated a Uniform allocation for Receptionists</a:t>
            </a:r>
          </a:p>
          <a:p>
            <a:pPr marL="285750" algn="l">
              <a:buFont typeface="Wingdings" panose="05000000000000000000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Resolved individual issues with HR, Payroll and Management – shift allowances, overtime issues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F9ADCA89-EA7C-45CA-92F1-01BBAAFC2D67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5366" name="Rectangle 3"/>
          <p:cNvSpPr>
            <a:spLocks/>
          </p:cNvSpPr>
          <p:nvPr/>
        </p:nvSpPr>
        <p:spPr bwMode="auto">
          <a:xfrm>
            <a:off x="468313" y="1484313"/>
            <a:ext cx="6664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Working with Carillion  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9FD438A0-04E4-45AD-A4A8-5F172D959AC2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368" name="Picture 1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 descr="ngs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47450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/>
          </p:cNvSpPr>
          <p:nvPr/>
        </p:nvSpPr>
        <p:spPr bwMode="auto">
          <a:xfrm>
            <a:off x="551866" y="3141662"/>
            <a:ext cx="6862762" cy="358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Best pay awards in the FS Sector (IDS)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Equal pay 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Holidays</a:t>
            </a: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Enhanced maternity &amp; paternity benefits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Enhanced Sick Pay arrangements</a:t>
            </a: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Flexible working and flexible retirement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Pension scheme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Redeployment and severance terms 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much more ……….</a:t>
            </a: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GB" altLang="en-US" sz="2000" kern="0" dirty="0"/>
              <a:t>	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26AF5348-084F-4FB7-9BA1-0AB888675F3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9480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7414" name="Rectangle 3"/>
          <p:cNvSpPr>
            <a:spLocks/>
          </p:cNvSpPr>
          <p:nvPr/>
        </p:nvSpPr>
        <p:spPr bwMode="auto">
          <a:xfrm>
            <a:off x="468313" y="1484313"/>
            <a:ext cx="6664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Working with Nationwide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7423794C-CF8C-4701-8D82-803EE5C78E98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416" name="Picture 1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/>
          </p:cNvSpPr>
          <p:nvPr/>
        </p:nvSpPr>
        <p:spPr bwMode="auto">
          <a:xfrm>
            <a:off x="455613" y="2395887"/>
            <a:ext cx="6862762" cy="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 </a:t>
            </a:r>
            <a:r>
              <a:rPr lang="en-GB" altLang="en-US" sz="2000" b="1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Over the past 45+ years we have negotiated improved rights for employees, including…</a:t>
            </a:r>
          </a:p>
          <a:p>
            <a:pPr algn="l" eaLnBrk="1" hangingPunct="1"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8" name="Picture 7" descr="dot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6875463" y="3716338"/>
            <a:ext cx="22685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04039"/>
      </p:ext>
    </p:extLst>
  </p:cSld>
  <p:clrMapOvr>
    <a:masterClrMapping/>
  </p:clrMapOvr>
  <p:transition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26AF5348-084F-4FB7-9BA1-0AB888675F3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7414" name="Rectangle 3"/>
          <p:cNvSpPr>
            <a:spLocks/>
          </p:cNvSpPr>
          <p:nvPr/>
        </p:nvSpPr>
        <p:spPr bwMode="auto">
          <a:xfrm>
            <a:off x="468313" y="1484313"/>
            <a:ext cx="6664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Protecting Your Interests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7423794C-CF8C-4701-8D82-803EE5C78E98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416" name="Picture 1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/>
          </p:cNvSpPr>
          <p:nvPr/>
        </p:nvSpPr>
        <p:spPr bwMode="auto">
          <a:xfrm>
            <a:off x="455613" y="2395886"/>
            <a:ext cx="6557836" cy="38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Over the next few weeks NGSU will work with you and your Representatives to progress the transfer of your employment to Nationwide.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</a:t>
            </a:r>
            <a:r>
              <a:rPr lang="en-GB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NGSU will continue to work with your Managers on your behalf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Identify the key employment issues which need to be worked through with Nationwide: e.g. your pay; working hours;  sick pay arrangements; holidays; allowances; pensions; working practices; family friendly policies; and much more. 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Elect Representatives (in early weeks of February) – these Reps will be involved in the negotiations with Nationwide.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kern="0" dirty="0"/>
              <a:t>	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Picture 7" descr="dot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6875463" y="2842200"/>
            <a:ext cx="22685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939965"/>
      </p:ext>
    </p:extLst>
  </p:cSld>
  <p:clrMapOvr>
    <a:masterClrMapping/>
  </p:clrMapOvr>
  <p:transition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ot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6875463" y="2842200"/>
            <a:ext cx="22685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26AF5348-084F-4FB7-9BA1-0AB888675F3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7414" name="Rectangle 3"/>
          <p:cNvSpPr>
            <a:spLocks/>
          </p:cNvSpPr>
          <p:nvPr/>
        </p:nvSpPr>
        <p:spPr bwMode="auto">
          <a:xfrm>
            <a:off x="468313" y="1484313"/>
            <a:ext cx="6664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Protecting Your Interests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7423794C-CF8C-4701-8D82-803EE5C78E98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416" name="Picture 1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 descr="ngs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/>
          </p:cNvSpPr>
          <p:nvPr/>
        </p:nvSpPr>
        <p:spPr bwMode="auto">
          <a:xfrm>
            <a:off x="455613" y="2395886"/>
            <a:ext cx="6677026" cy="413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Moving Forward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 </a:t>
            </a: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Your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Representatives will become engaged in our Regional </a:t>
            </a: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Councils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and Business Committees*</a:t>
            </a:r>
            <a:endParaRPr lang="en-GB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We’ll offer individual support and advice, help with understanding </a:t>
            </a: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 Nationwide’s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people processes and policies. </a:t>
            </a: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We’ll be here to help you as you integrate into Nationwide.</a:t>
            </a:r>
          </a:p>
          <a:p>
            <a:pPr algn="l" eaLnBrk="1" hangingPunct="1">
              <a:spcBef>
                <a:spcPts val="1000"/>
              </a:spcBef>
              <a:defRPr/>
            </a:pP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1800" b="1" dirty="0" smtClean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Business </a:t>
            </a:r>
            <a:r>
              <a:rPr lang="en-GB" altLang="en-US" sz="1800" b="1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Committees </a:t>
            </a:r>
            <a:endParaRPr lang="en-GB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 Bold" panose="020B0704020202020204" pitchFamily="34" charset="0"/>
            </a:endParaRPr>
          </a:p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T</a:t>
            </a:r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he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regular forum for the exchange of information and consultation, comprising of business leaders, HR &amp; NGSU Reps, facilitating the resolution of issues as early as possible. </a:t>
            </a:r>
          </a:p>
          <a:p>
            <a:pPr algn="l" eaLnBrk="1" hangingPunct="1">
              <a:defRPr/>
            </a:pPr>
            <a:r>
              <a:rPr lang="en-GB" altLang="en-US" sz="2000" kern="0" dirty="0"/>
              <a:t>	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02786"/>
      </p:ext>
    </p:extLst>
  </p:cSld>
  <p:clrMapOvr>
    <a:masterClrMapping/>
  </p:clrMapOvr>
  <p:transition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atergordon.co.uk/media/5376318/logo-slater-and-gordon-sh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10" y="4155873"/>
            <a:ext cx="3097790" cy="176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26AF5348-084F-4FB7-9BA1-0AB888675F3F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7815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7414" name="Rectangle 3"/>
          <p:cNvSpPr>
            <a:spLocks/>
          </p:cNvSpPr>
          <p:nvPr/>
        </p:nvSpPr>
        <p:spPr bwMode="auto">
          <a:xfrm>
            <a:off x="468313" y="1484313"/>
            <a:ext cx="6664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Working with you and Nationwide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7423794C-CF8C-4701-8D82-803EE5C78E98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416" name="Picture 1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 descr="ngs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/>
          </p:cNvSpPr>
          <p:nvPr/>
        </p:nvSpPr>
        <p:spPr bwMode="auto">
          <a:xfrm>
            <a:off x="455612" y="2395886"/>
            <a:ext cx="6982417" cy="38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l" eaLnBrk="1" hangingPunct="1"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  NGSU has a proven track record of protecting and enhancing our members rights at work…</a:t>
            </a:r>
          </a:p>
          <a:p>
            <a:pPr algn="l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Collective bargaining on all the key employment issues</a:t>
            </a:r>
          </a:p>
          <a:p>
            <a:pPr algn="l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Individual Representation – independent help and advice including legal support if needed</a:t>
            </a:r>
          </a:p>
          <a:p>
            <a:pPr algn="l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Free Legal Helpline from Slater &amp; Gordon </a:t>
            </a:r>
          </a:p>
          <a:p>
            <a:pPr algn="l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GB" altLang="en-US" sz="20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+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 </a:t>
            </a:r>
            <a:r>
              <a:rPr lang="en-GB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 panose="020B0704020202020204" pitchFamily="34" charset="0"/>
              </a:rPr>
              <a:t>Free Personal Injury Compensation and Advice Service </a:t>
            </a:r>
          </a:p>
          <a:p>
            <a:pPr algn="l" eaLnBrk="1" hangingPunct="1">
              <a:spcBef>
                <a:spcPts val="1000"/>
              </a:spcBef>
              <a:defRPr/>
            </a:pPr>
            <a:endParaRPr lang="en-US" altLang="en-US" sz="2000" dirty="0">
              <a:solidFill>
                <a:srgbClr val="B70033"/>
              </a:solidFill>
              <a:latin typeface="Arial Bold" panose="020B0704020202020204" pitchFamily="34" charset="0"/>
              <a:sym typeface="Arial Bold" panose="020B0704020202020204" pitchFamily="34" charset="0"/>
            </a:endParaRPr>
          </a:p>
          <a:p>
            <a:pPr algn="l" eaLnBrk="1" hangingPunct="1">
              <a:spcBef>
                <a:spcPts val="1000"/>
              </a:spcBef>
              <a:defRPr/>
            </a:pPr>
            <a:endParaRPr lang="en-GB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GB" altLang="en-US" sz="2000" kern="0" dirty="0"/>
              <a:t>	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/>
          </p:cNvSpPr>
          <p:nvPr/>
        </p:nvSpPr>
        <p:spPr bwMode="auto">
          <a:xfrm>
            <a:off x="455613" y="2276475"/>
            <a:ext cx="7686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139700" indent="-1397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altLang="en-US" sz="2000" dirty="0">
                <a:solidFill>
                  <a:srgbClr val="B70033"/>
                </a:solidFill>
                <a:latin typeface="Arial Bold" panose="020B0704020202020204" pitchFamily="34" charset="0"/>
                <a:sym typeface="Arial Bold" panose="020B0704020202020204" pitchFamily="34" charset="0"/>
              </a:rPr>
              <a:t>Available to Members only… </a:t>
            </a:r>
          </a:p>
          <a:p>
            <a:pPr algn="ctr" eaLnBrk="1" hangingPunct="1"/>
            <a:endParaRPr lang="en-GB" altLang="en-US" sz="1800" dirty="0"/>
          </a:p>
          <a:p>
            <a:pPr eaLnBrk="1" hangingPunct="1"/>
            <a:r>
              <a:rPr lang="en-US" altLang="en-US" sz="24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prize of up to </a:t>
            </a:r>
            <a:r>
              <a:rPr lang="en-GB" altLang="en-US" sz="24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£15,000</a:t>
            </a:r>
          </a:p>
          <a:p>
            <a:pPr eaLnBrk="1" hangingPunct="1"/>
            <a:r>
              <a:rPr lang="en-US" altLang="en-US" sz="24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Prize of up to </a:t>
            </a:r>
            <a:r>
              <a:rPr lang="en-GB" altLang="en-US" sz="24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£5,000</a:t>
            </a:r>
          </a:p>
          <a:p>
            <a:pPr eaLnBrk="1" hangingPunct="1"/>
            <a:r>
              <a:rPr lang="en-US" altLang="en-US" sz="24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Third prize of</a:t>
            </a:r>
            <a:r>
              <a:rPr lang="en-GB" altLang="en-US" sz="24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£2,000</a:t>
            </a:r>
          </a:p>
          <a:p>
            <a:pPr eaLnBrk="1" hangingPunct="1"/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Plus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prizes</a:t>
            </a:r>
          </a:p>
          <a:p>
            <a:pPr algn="ctr" eaLnBrk="1" hangingPunct="1"/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£1 per chance – max 10 chances</a:t>
            </a:r>
          </a:p>
          <a:p>
            <a:pPr eaLnBrk="1" hangingPunct="1"/>
            <a:r>
              <a:rPr lang="en-US" altLang="en-US" sz="1800" dirty="0">
                <a:solidFill>
                  <a:srgbClr val="B7003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Join the Union and you could win!</a:t>
            </a: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1800" dirty="0">
              <a:solidFill>
                <a:srgbClr val="B70033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</a:pPr>
            <a:endParaRPr lang="en-US" altLang="en-US" sz="2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82F0FC01-76CC-4C2C-AECE-4233BF6A21FC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1306513"/>
            <a:ext cx="9144000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latin typeface="Gill Sans" charset="0"/>
              <a:ea typeface="Heiti SC Light" charset="0"/>
              <a:sym typeface="Gill Sans" charset="0"/>
            </a:endParaRPr>
          </a:p>
        </p:txBody>
      </p:sp>
      <p:sp>
        <p:nvSpPr>
          <p:cNvPr id="13317" name="Rectangle 3"/>
          <p:cNvSpPr>
            <a:spLocks/>
          </p:cNvSpPr>
          <p:nvPr/>
        </p:nvSpPr>
        <p:spPr bwMode="auto">
          <a:xfrm>
            <a:off x="468313" y="1484313"/>
            <a:ext cx="5843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Monthly Subscription Draw 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8512175" y="6394450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r" eaLnBrk="1" hangingPunct="1"/>
            <a:fld id="{08BBECF7-C4A3-4571-B193-43BFC5BEE509}" type="slidenum">
              <a:rPr lang="en-US" altLang="en-US" sz="1200">
                <a:latin typeface="Arial" panose="020B0604020202020204" pitchFamily="34" charset="0"/>
                <a:sym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319" name="Picture 1" descr="NGS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71475"/>
            <a:ext cx="1338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 descr="ngs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0875"/>
            <a:ext cx="5703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13" y="5424488"/>
            <a:ext cx="4960937" cy="96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dots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1"/>
          <a:stretch>
            <a:fillRect/>
          </a:stretch>
        </p:blipFill>
        <p:spPr bwMode="auto">
          <a:xfrm>
            <a:off x="6875463" y="2842200"/>
            <a:ext cx="22685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5457825" y="4019989"/>
            <a:ext cx="3054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124" charset="0"/>
                <a:ea typeface="Heiti SC Light" pitchFamily="124" charset="-122"/>
                <a:sym typeface="Gill Sans" pitchFamily="124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Total Winnings 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2018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GB" altLang="en-US" b="1" dirty="0" smtClean="0">
                <a:solidFill>
                  <a:srgbClr val="B70033"/>
                </a:solidFill>
              </a:rPr>
              <a:t>£</a:t>
            </a:r>
            <a:r>
              <a:rPr lang="en-GB" altLang="en-US" b="1" dirty="0" smtClean="0">
                <a:solidFill>
                  <a:srgbClr val="B70033"/>
                </a:solidFill>
              </a:rPr>
              <a:t>269,761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89690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Verdana"/>
        <a:ea typeface="Heiti SC Light"/>
        <a:cs typeface="Heiti SC Light"/>
      </a:majorFont>
      <a:minorFont>
        <a:latin typeface="Verdan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Verdana"/>
        <a:ea typeface="Heiti SC Light"/>
        <a:cs typeface="Heiti SC Light"/>
      </a:majorFont>
      <a:minorFont>
        <a:latin typeface="Verdan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Verdana"/>
        <a:ea typeface="Heiti SC Light"/>
        <a:cs typeface="Heiti SC Light"/>
      </a:majorFont>
      <a:minorFont>
        <a:latin typeface="Verdan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8759</TotalTime>
  <Pages>0</Pages>
  <Words>868</Words>
  <Characters>0</Characters>
  <Application>Microsoft Office PowerPoint</Application>
  <PresentationFormat>On-screen Show (4:3)</PresentationFormat>
  <Lines>0</Lines>
  <Paragraphs>171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Bold</vt:lpstr>
      <vt:lpstr>Calibri</vt:lpstr>
      <vt:lpstr>Geneva</vt:lpstr>
      <vt:lpstr>Gill Sans</vt:lpstr>
      <vt:lpstr>Heiti SC Light</vt:lpstr>
      <vt:lpstr>Verdana</vt:lpstr>
      <vt:lpstr>Wingdings</vt:lpstr>
      <vt:lpstr>Default - Title Slide</vt:lpstr>
      <vt:lpstr>2_Default - Title Slide</vt:lpstr>
      <vt:lpstr>1_Default -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new toolkit to develop informal learning at work     Pam Johnson Head of Learning and Organising Services</dc:title>
  <dc:subject/>
  <dc:creator>James McCrossan</dc:creator>
  <cp:keywords/>
  <dc:description/>
  <cp:lastModifiedBy>James McCrossan</cp:lastModifiedBy>
  <cp:revision>134</cp:revision>
  <dcterms:modified xsi:type="dcterms:W3CDTF">2019-06-27T09:14:29Z</dcterms:modified>
</cp:coreProperties>
</file>